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0"/>
  </p:notesMasterIdLst>
  <p:sldIdLst>
    <p:sldId id="256" r:id="rId3"/>
    <p:sldId id="334" r:id="rId4"/>
    <p:sldId id="335" r:id="rId5"/>
    <p:sldId id="269" r:id="rId6"/>
    <p:sldId id="257" r:id="rId7"/>
    <p:sldId id="267" r:id="rId8"/>
    <p:sldId id="336" r:id="rId9"/>
    <p:sldId id="339" r:id="rId10"/>
    <p:sldId id="340" r:id="rId11"/>
    <p:sldId id="341" r:id="rId12"/>
    <p:sldId id="258" r:id="rId13"/>
    <p:sldId id="327" r:id="rId14"/>
    <p:sldId id="342" r:id="rId15"/>
    <p:sldId id="343" r:id="rId16"/>
    <p:sldId id="345" r:id="rId17"/>
    <p:sldId id="347" r:id="rId18"/>
    <p:sldId id="349" r:id="rId19"/>
    <p:sldId id="351" r:id="rId20"/>
    <p:sldId id="352" r:id="rId21"/>
    <p:sldId id="353" r:id="rId22"/>
    <p:sldId id="354" r:id="rId23"/>
    <p:sldId id="355" r:id="rId24"/>
    <p:sldId id="357" r:id="rId25"/>
    <p:sldId id="358" r:id="rId26"/>
    <p:sldId id="360" r:id="rId27"/>
    <p:sldId id="362" r:id="rId28"/>
    <p:sldId id="361" r:id="rId29"/>
    <p:sldId id="364" r:id="rId30"/>
    <p:sldId id="365" r:id="rId31"/>
    <p:sldId id="366" r:id="rId32"/>
    <p:sldId id="367" r:id="rId33"/>
    <p:sldId id="369" r:id="rId34"/>
    <p:sldId id="370" r:id="rId35"/>
    <p:sldId id="371" r:id="rId36"/>
    <p:sldId id="372" r:id="rId37"/>
    <p:sldId id="374" r:id="rId38"/>
    <p:sldId id="377" r:id="rId39"/>
    <p:sldId id="378" r:id="rId41"/>
    <p:sldId id="380" r:id="rId42"/>
    <p:sldId id="381" r:id="rId43"/>
    <p:sldId id="383" r:id="rId44"/>
    <p:sldId id="384" r:id="rId45"/>
    <p:sldId id="385" r:id="rId46"/>
    <p:sldId id="387" r:id="rId47"/>
    <p:sldId id="388" r:id="rId48"/>
    <p:sldId id="390" r:id="rId49"/>
    <p:sldId id="392" r:id="rId50"/>
    <p:sldId id="393" r:id="rId51"/>
    <p:sldId id="395" r:id="rId52"/>
    <p:sldId id="396" r:id="rId53"/>
    <p:sldId id="397" r:id="rId54"/>
    <p:sldId id="398" r:id="rId55"/>
    <p:sldId id="399" r:id="rId56"/>
    <p:sldId id="400" r:id="rId57"/>
    <p:sldId id="401" r:id="rId58"/>
    <p:sldId id="402" r:id="rId59"/>
    <p:sldId id="403" r:id="rId60"/>
    <p:sldId id="404" r:id="rId61"/>
    <p:sldId id="405" r:id="rId62"/>
    <p:sldId id="406" r:id="rId63"/>
    <p:sldId id="407" r:id="rId64"/>
    <p:sldId id="409" r:id="rId65"/>
    <p:sldId id="410" r:id="rId66"/>
    <p:sldId id="411" r:id="rId67"/>
    <p:sldId id="412" r:id="rId68"/>
    <p:sldId id="413" r:id="rId69"/>
    <p:sldId id="414" r:id="rId70"/>
    <p:sldId id="415" r:id="rId71"/>
    <p:sldId id="416" r:id="rId72"/>
    <p:sldId id="417" r:id="rId73"/>
    <p:sldId id="419" r:id="rId74"/>
  </p:sldIdLst>
  <p:sldSz cx="12192000" cy="6858000"/>
  <p:notesSz cx="6858000" cy="9144000"/>
  <p:custDataLst>
    <p:tags r:id="rId7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2781"/>
    <a:srgbClr val="026E35"/>
    <a:srgbClr val="044595"/>
    <a:srgbClr val="A11212"/>
    <a:srgbClr val="324A7A"/>
    <a:srgbClr val="FDE7E7"/>
    <a:srgbClr val="FBD9D9"/>
    <a:srgbClr val="203A6B"/>
    <a:srgbClr val="DCE5F4"/>
    <a:srgbClr val="CDD9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93" autoAdjust="0"/>
    <p:restoredTop sz="94660"/>
  </p:normalViewPr>
  <p:slideViewPr>
    <p:cSldViewPr snapToGrid="0">
      <p:cViewPr varScale="1">
        <p:scale>
          <a:sx n="90" d="100"/>
          <a:sy n="90" d="100"/>
        </p:scale>
        <p:origin x="307"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8" Type="http://schemas.openxmlformats.org/officeDocument/2006/relationships/tags" Target="tags/tag100.xml"/><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notesMaster" Target="notesMasters/notesMaster1.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EBC431-090A-4D11-8DA0-0E909CD9C1D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29C44F-97CF-4085-A443-4AE7FEC076D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封面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2" name="矩形 1"/>
          <p:cNvSpPr/>
          <p:nvPr userDrawn="1"/>
        </p:nvSpPr>
        <p:spPr>
          <a:xfrm>
            <a:off x="0" y="0"/>
            <a:ext cx="2419350" cy="6858000"/>
          </a:xfrm>
          <a:prstGeom prst="rect">
            <a:avLst/>
          </a:prstGeom>
          <a:solidFill>
            <a:schemeClr val="accent1">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日期占位符 3"/>
          <p:cNvSpPr>
            <a:spLocks noGrp="1"/>
          </p:cNvSpPr>
          <p:nvPr>
            <p:ph type="dt" sz="half" idx="10"/>
          </p:nvPr>
        </p:nvSpPr>
        <p:spPr/>
        <p:txBody>
          <a:bodyPr/>
          <a:lstStyle/>
          <a:p>
            <a:fld id="{6B9B7B9E-9C8D-423F-9D0F-BCEE280F71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4EE297-474B-4A86-A7C8-228BCE0B587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0877DEB-90F5-4A8C-8837-7104AE75A0B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9B7B9E-9C8D-423F-9D0F-BCEE280F71F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DB8552-0204-45E1-8C81-68DBA02E28B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34.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7.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8.xml"/><Relationship Id="rId2" Type="http://schemas.openxmlformats.org/officeDocument/2006/relationships/image" Target="../media/image13.png"/><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39.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40.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1.xml"/><Relationship Id="rId2" Type="http://schemas.openxmlformats.org/officeDocument/2006/relationships/image" Target="../media/image21.png"/><Relationship Id="rId1" Type="http://schemas.openxmlformats.org/officeDocument/2006/relationships/image" Target="../media/image20.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42.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3.xml"/><Relationship Id="rId2" Type="http://schemas.openxmlformats.org/officeDocument/2006/relationships/image" Target="../media/image26.png"/><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4.xml"/><Relationship Id="rId2" Type="http://schemas.openxmlformats.org/officeDocument/2006/relationships/image" Target="../media/image28.png"/><Relationship Id="rId1"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5.xml"/><Relationship Id="rId1" Type="http://schemas.openxmlformats.org/officeDocument/2006/relationships/image" Target="../media/image29.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46.xml"/><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7.xml"/><Relationship Id="rId1" Type="http://schemas.openxmlformats.org/officeDocument/2006/relationships/image" Target="../media/image34.png"/></Relationships>
</file>

<file path=ppt/slides/_rels/slide24.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image" Target="../media/image42.png"/><Relationship Id="rId7" Type="http://schemas.openxmlformats.org/officeDocument/2006/relationships/image" Target="../media/image41.png"/><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0" Type="http://schemas.openxmlformats.org/officeDocument/2006/relationships/slideLayout" Target="../slideLayouts/slideLayout3.xml"/><Relationship Id="rId1" Type="http://schemas.openxmlformats.org/officeDocument/2006/relationships/image" Target="../media/image35.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9.xml"/><Relationship Id="rId2" Type="http://schemas.openxmlformats.org/officeDocument/2006/relationships/image" Target="../media/image44.png"/><Relationship Id="rId1" Type="http://schemas.openxmlformats.org/officeDocument/2006/relationships/image" Target="../media/image43.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0.xml"/><Relationship Id="rId2" Type="http://schemas.openxmlformats.org/officeDocument/2006/relationships/image" Target="../media/image46.png"/><Relationship Id="rId1" Type="http://schemas.openxmlformats.org/officeDocument/2006/relationships/image" Target="../media/image45.png"/></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5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47.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2.xml"/><Relationship Id="rId2" Type="http://schemas.openxmlformats.org/officeDocument/2006/relationships/image" Target="../media/image54.png"/><Relationship Id="rId1" Type="http://schemas.openxmlformats.org/officeDocument/2006/relationships/image" Target="../media/image53.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3.xml"/><Relationship Id="rId2" Type="http://schemas.openxmlformats.org/officeDocument/2006/relationships/image" Target="../media/image56.png"/><Relationship Id="rId1" Type="http://schemas.openxmlformats.org/officeDocument/2006/relationships/image" Target="../media/image55.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4.xml"/><Relationship Id="rId1" Type="http://schemas.openxmlformats.org/officeDocument/2006/relationships/image" Target="../media/image57.png"/></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5.xml"/><Relationship Id="rId4" Type="http://schemas.openxmlformats.org/officeDocument/2006/relationships/image" Target="../media/image61.png"/><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image" Target="../media/image58.png"/></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6.xml"/><Relationship Id="rId4" Type="http://schemas.openxmlformats.org/officeDocument/2006/relationships/image" Target="../media/image65.png"/><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image" Target="../media/image62.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57.xml"/><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png"/></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8.xml"/><Relationship Id="rId4" Type="http://schemas.openxmlformats.org/officeDocument/2006/relationships/image" Target="../media/image72.png"/><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image" Target="../media/image69.png"/></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9.xml"/><Relationship Id="rId4" Type="http://schemas.openxmlformats.org/officeDocument/2006/relationships/image" Target="../media/image76.png"/><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image" Target="../media/image73.png"/></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60.xml"/><Relationship Id="rId5" Type="http://schemas.openxmlformats.org/officeDocument/2006/relationships/image" Target="../media/image81.png"/><Relationship Id="rId4" Type="http://schemas.openxmlformats.org/officeDocument/2006/relationships/image" Target="../media/image80.png"/><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image" Target="../media/image77.png"/></Relationships>
</file>

<file path=ppt/slides/_rels/slide37.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tags" Target="../tags/tag61.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image" Target="../media/image82.png"/></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3.xml"/><Relationship Id="rId6" Type="http://schemas.openxmlformats.org/officeDocument/2006/relationships/tags" Target="../tags/tag62.xml"/><Relationship Id="rId5" Type="http://schemas.openxmlformats.org/officeDocument/2006/relationships/image" Target="../media/image92.png"/><Relationship Id="rId4" Type="http://schemas.openxmlformats.org/officeDocument/2006/relationships/image" Target="../media/image91.png"/><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image" Target="../media/image88.png"/></Relationships>
</file>

<file path=ppt/slides/_rels/slide39.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3.xml"/><Relationship Id="rId6" Type="http://schemas.openxmlformats.org/officeDocument/2006/relationships/tags" Target="../tags/tag63.xml"/><Relationship Id="rId5" Type="http://schemas.openxmlformats.org/officeDocument/2006/relationships/image" Target="../media/image97.png"/><Relationship Id="rId4" Type="http://schemas.openxmlformats.org/officeDocument/2006/relationships/image" Target="../media/image96.png"/><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image" Target="../media/image93.png"/></Relationships>
</file>

<file path=ppt/slides/_rels/slide4.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7" Type="http://schemas.openxmlformats.org/officeDocument/2006/relationships/slideLayout" Target="../slideLayouts/slideLayout1.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3.xml"/></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3.xml"/><Relationship Id="rId5" Type="http://schemas.openxmlformats.org/officeDocument/2006/relationships/tags" Target="../tags/tag64.xml"/><Relationship Id="rId4" Type="http://schemas.openxmlformats.org/officeDocument/2006/relationships/image" Target="../media/image101.png"/><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image" Target="../media/image98.png"/></Relationships>
</file>

<file path=ppt/slides/_rels/slide41.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image" Target="../media/image109.png"/><Relationship Id="rId7" Type="http://schemas.openxmlformats.org/officeDocument/2006/relationships/image" Target="../media/image108.png"/><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 Id="rId3" Type="http://schemas.openxmlformats.org/officeDocument/2006/relationships/image" Target="../media/image104.png"/><Relationship Id="rId2" Type="http://schemas.openxmlformats.org/officeDocument/2006/relationships/image" Target="../media/image103.png"/><Relationship Id="rId11" Type="http://schemas.openxmlformats.org/officeDocument/2006/relationships/notesSlide" Target="../notesSlides/notesSlide5.xml"/><Relationship Id="rId10" Type="http://schemas.openxmlformats.org/officeDocument/2006/relationships/slideLayout" Target="../slideLayouts/slideLayout3.xml"/><Relationship Id="rId1" Type="http://schemas.openxmlformats.org/officeDocument/2006/relationships/image" Target="../media/image102.png"/></Relationships>
</file>

<file path=ppt/slides/_rels/slide42.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3.xml"/><Relationship Id="rId7" Type="http://schemas.openxmlformats.org/officeDocument/2006/relationships/tags" Target="../tags/tag66.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image" Target="../media/image110.png"/></Relationships>
</file>

<file path=ppt/slides/_rels/slide43.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3.xml"/><Relationship Id="rId5" Type="http://schemas.openxmlformats.org/officeDocument/2006/relationships/tags" Target="../tags/tag67.xml"/><Relationship Id="rId4" Type="http://schemas.openxmlformats.org/officeDocument/2006/relationships/image" Target="../media/image119.png"/><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image" Target="../media/image116.png"/></Relationships>
</file>

<file path=ppt/slides/_rels/slide44.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3.xml"/><Relationship Id="rId5" Type="http://schemas.openxmlformats.org/officeDocument/2006/relationships/tags" Target="../tags/tag68.xml"/><Relationship Id="rId4" Type="http://schemas.openxmlformats.org/officeDocument/2006/relationships/image" Target="../media/image123.png"/><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image" Target="../media/image120.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tags" Target="../tags/tag69.xml"/><Relationship Id="rId1" Type="http://schemas.openxmlformats.org/officeDocument/2006/relationships/image" Target="../media/image124.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1.xml"/><Relationship Id="rId1" Type="http://schemas.openxmlformats.org/officeDocument/2006/relationships/image" Target="../media/image125.pn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72.xml"/><Relationship Id="rId2" Type="http://schemas.openxmlformats.org/officeDocument/2006/relationships/image" Target="../media/image127.png"/><Relationship Id="rId1" Type="http://schemas.openxmlformats.org/officeDocument/2006/relationships/image" Target="../media/image126.png"/></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3.xml"/><Relationship Id="rId3" Type="http://schemas.openxmlformats.org/officeDocument/2006/relationships/tags" Target="../tags/tag73.xml"/><Relationship Id="rId2" Type="http://schemas.openxmlformats.org/officeDocument/2006/relationships/image" Target="../media/image129.png"/><Relationship Id="rId1" Type="http://schemas.openxmlformats.org/officeDocument/2006/relationships/image" Target="../media/image12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4.xml"/><Relationship Id="rId1" Type="http://schemas.openxmlformats.org/officeDocument/2006/relationships/image" Target="../media/image130.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5.xml"/><Relationship Id="rId1" Type="http://schemas.openxmlformats.org/officeDocument/2006/relationships/image" Target="../media/image131.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6.xml"/><Relationship Id="rId1" Type="http://schemas.openxmlformats.org/officeDocument/2006/relationships/image" Target="../media/image132.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7.xml"/><Relationship Id="rId1" Type="http://schemas.openxmlformats.org/officeDocument/2006/relationships/image" Target="../media/image133.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8.xml"/><Relationship Id="rId1" Type="http://schemas.openxmlformats.org/officeDocument/2006/relationships/image" Target="../media/image134.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9.xml"/><Relationship Id="rId1" Type="http://schemas.openxmlformats.org/officeDocument/2006/relationships/image" Target="../media/image135.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0.xml"/><Relationship Id="rId1" Type="http://schemas.openxmlformats.org/officeDocument/2006/relationships/image" Target="../media/image136.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1.xml"/><Relationship Id="rId1" Type="http://schemas.openxmlformats.org/officeDocument/2006/relationships/image" Target="../media/image137.png"/></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3.xml"/><Relationship Id="rId2" Type="http://schemas.openxmlformats.org/officeDocument/2006/relationships/tags" Target="../tags/tag82.xml"/><Relationship Id="rId1" Type="http://schemas.openxmlformats.org/officeDocument/2006/relationships/image" Target="../media/image138.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xml"/><Relationship Id="rId2" Type="http://schemas.openxmlformats.org/officeDocument/2006/relationships/tags" Target="../tags/tag83.xml"/><Relationship Id="rId1" Type="http://schemas.openxmlformats.org/officeDocument/2006/relationships/image" Target="../media/image139.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3.xml"/><Relationship Id="rId2" Type="http://schemas.openxmlformats.org/officeDocument/2006/relationships/tags" Target="../tags/tag85.xml"/><Relationship Id="rId1" Type="http://schemas.openxmlformats.org/officeDocument/2006/relationships/image" Target="../media/image140.pn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3.xml"/><Relationship Id="rId2" Type="http://schemas.openxmlformats.org/officeDocument/2006/relationships/tags" Target="../tags/tag86.xml"/><Relationship Id="rId1" Type="http://schemas.openxmlformats.org/officeDocument/2006/relationships/image" Target="../media/image141.png"/></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xml"/><Relationship Id="rId2" Type="http://schemas.openxmlformats.org/officeDocument/2006/relationships/tags" Target="../tags/tag87.xml"/><Relationship Id="rId1" Type="http://schemas.openxmlformats.org/officeDocument/2006/relationships/image" Target="../media/image142.png"/></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3.xml"/><Relationship Id="rId2" Type="http://schemas.openxmlformats.org/officeDocument/2006/relationships/tags" Target="../tags/tag88.xml"/><Relationship Id="rId1" Type="http://schemas.openxmlformats.org/officeDocument/2006/relationships/image" Target="../media/image143.png"/></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xml"/><Relationship Id="rId2" Type="http://schemas.openxmlformats.org/officeDocument/2006/relationships/tags" Target="../tags/tag89.xml"/><Relationship Id="rId1" Type="http://schemas.openxmlformats.org/officeDocument/2006/relationships/image" Target="../media/image144.png"/></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3.xml"/><Relationship Id="rId2" Type="http://schemas.openxmlformats.org/officeDocument/2006/relationships/tags" Target="../tags/tag90.xml"/><Relationship Id="rId1" Type="http://schemas.openxmlformats.org/officeDocument/2006/relationships/image" Target="../media/image145.png"/></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3.xml"/><Relationship Id="rId2" Type="http://schemas.openxmlformats.org/officeDocument/2006/relationships/tags" Target="../tags/tag91.xml"/><Relationship Id="rId1" Type="http://schemas.openxmlformats.org/officeDocument/2006/relationships/image" Target="../media/image146.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2.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3.xml"/><Relationship Id="rId1" Type="http://schemas.openxmlformats.org/officeDocument/2006/relationships/image" Target="../media/image147.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3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4.xml"/></Relationships>
</file>

<file path=ppt/slides/_rels/slide7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3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3.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381911"/>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a:off x="5348402" y="634312"/>
            <a:ext cx="1495195" cy="14951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587072" y="2113191"/>
            <a:ext cx="9091366" cy="842978"/>
          </a:xfrm>
          <a:prstGeom prst="rect">
            <a:avLst/>
          </a:prstGeom>
          <a:noFill/>
        </p:spPr>
        <p:txBody>
          <a:bodyPr wrap="square" rtlCol="0">
            <a:spAutoFit/>
          </a:bodyPr>
          <a:lstStyle/>
          <a:p>
            <a:pPr algn="ctr"/>
            <a:r>
              <a:rPr lang="zh-CN" altLang="en-US" sz="4800" b="1" dirty="0">
                <a:solidFill>
                  <a:schemeClr val="bg1"/>
                </a:solidFill>
              </a:rPr>
              <a:t>第一章 初识</a:t>
            </a:r>
            <a:r>
              <a:rPr lang="en-US" altLang="zh-CN" sz="4800" b="1" dirty="0">
                <a:solidFill>
                  <a:schemeClr val="bg1"/>
                </a:solidFill>
              </a:rPr>
              <a:t>After Effects 2022</a:t>
            </a:r>
            <a:endParaRPr lang="en-US" altLang="zh-CN" sz="4800" b="1" dirty="0">
              <a:solidFill>
                <a:schemeClr val="bg1"/>
              </a:solidFill>
            </a:endParaRPr>
          </a:p>
        </p:txBody>
      </p:sp>
      <p:sp>
        <p:nvSpPr>
          <p:cNvPr id="92" name="文本框 91"/>
          <p:cNvSpPr txBox="1"/>
          <p:nvPr/>
        </p:nvSpPr>
        <p:spPr>
          <a:xfrm>
            <a:off x="2599463" y="3687449"/>
            <a:ext cx="6993068" cy="338554"/>
          </a:xfrm>
          <a:prstGeom prst="rect">
            <a:avLst/>
          </a:prstGeom>
          <a:noFill/>
        </p:spPr>
        <p:txBody>
          <a:bodyPr wrap="none" rtlCol="0">
            <a:spAutoFit/>
          </a:bodyPr>
          <a:lstStyle/>
          <a:p>
            <a:pPr algn="ctr"/>
            <a:r>
              <a:rPr lang="en-US" altLang="zh-CN" sz="1600" spc="300" dirty="0">
                <a:solidFill>
                  <a:schemeClr val="bg1"/>
                </a:solidFill>
              </a:rPr>
              <a:t>Chapter One First Acquaintance After Effects 2022</a:t>
            </a:r>
            <a:endParaRPr lang="en-US" altLang="zh-CN" sz="1600" spc="3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102413" y="3114039"/>
            <a:ext cx="2175969" cy="91512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0" y="857250"/>
            <a:ext cx="1415772" cy="461665"/>
          </a:xfrm>
          <a:prstGeom prst="rect">
            <a:avLst/>
          </a:prstGeom>
          <a:noFill/>
        </p:spPr>
        <p:txBody>
          <a:bodyPr wrap="none" rtlCol="0">
            <a:spAutoFit/>
          </a:bodyPr>
          <a:lstStyle>
            <a:defPPr>
              <a:defRPr lang="zh-CN"/>
            </a:defPPr>
            <a:lvl1pPr algn="ctr">
              <a:defRPr sz="2400">
                <a:solidFill>
                  <a:schemeClr val="tx1">
                    <a:lumMod val="75000"/>
                    <a:lumOff val="25000"/>
                  </a:schemeClr>
                </a:solidFill>
              </a:defRPr>
            </a:lvl1pPr>
          </a:lstStyle>
          <a:p>
            <a:r>
              <a:rPr lang="zh-CN" altLang="en-US" dirty="0"/>
              <a:t>本节概论</a:t>
            </a:r>
            <a:endParaRPr lang="zh-CN" altLang="en-US" dirty="0"/>
          </a:p>
        </p:txBody>
      </p:sp>
      <p:sp>
        <p:nvSpPr>
          <p:cNvPr id="6" name="文本框 5"/>
          <p:cNvSpPr txBox="1"/>
          <p:nvPr/>
        </p:nvSpPr>
        <p:spPr>
          <a:xfrm>
            <a:off x="157562" y="2027709"/>
            <a:ext cx="2104230"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标准工作界面</a:t>
            </a:r>
            <a:endParaRPr lang="zh-CN" altLang="en-US" sz="2400" dirty="0">
              <a:solidFill>
                <a:schemeClr val="tx1">
                  <a:lumMod val="75000"/>
                  <a:lumOff val="25000"/>
                </a:schemeClr>
              </a:solidFill>
            </a:endParaRPr>
          </a:p>
        </p:txBody>
      </p:sp>
      <p:sp>
        <p:nvSpPr>
          <p:cNvPr id="7" name="文本框 6"/>
          <p:cNvSpPr txBox="1"/>
          <p:nvPr/>
        </p:nvSpPr>
        <p:spPr>
          <a:xfrm>
            <a:off x="40124" y="3198168"/>
            <a:ext cx="2339102" cy="830997"/>
          </a:xfrm>
          <a:prstGeom prst="rect">
            <a:avLst/>
          </a:prstGeom>
          <a:noFill/>
        </p:spPr>
        <p:txBody>
          <a:bodyPr wrap="none" rtlCol="0">
            <a:spAutoFit/>
          </a:bodyPr>
          <a:lstStyle>
            <a:defPPr>
              <a:defRPr lang="zh-CN"/>
            </a:defPPr>
            <a:lvl1pPr algn="ctr">
              <a:defRPr sz="2400" b="1">
                <a:solidFill>
                  <a:schemeClr val="bg1"/>
                </a:solidFill>
              </a:defRPr>
            </a:lvl1pPr>
          </a:lstStyle>
          <a:p>
            <a:r>
              <a:rPr lang="zh-CN" altLang="en-US" dirty="0"/>
              <a:t>打开、关闭、</a:t>
            </a:r>
            <a:endParaRPr lang="en-US" altLang="zh-CN" dirty="0"/>
          </a:p>
          <a:p>
            <a:r>
              <a:rPr lang="zh-CN" altLang="en-US" dirty="0"/>
              <a:t>显示面板或窗口</a:t>
            </a:r>
            <a:endParaRPr lang="zh-CN" altLang="en-US" dirty="0"/>
          </a:p>
        </p:txBody>
      </p:sp>
      <p:sp>
        <p:nvSpPr>
          <p:cNvPr id="55" name="等腰三角形 54"/>
          <p:cNvSpPr/>
          <p:nvPr/>
        </p:nvSpPr>
        <p:spPr>
          <a:xfrm rot="16200000">
            <a:off x="2253008" y="335542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a:off x="2576539" y="1771386"/>
            <a:ext cx="3519461" cy="3117331"/>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zh-CN" altLang="en-US" dirty="0"/>
              <a:t> </a:t>
            </a:r>
            <a:r>
              <a:rPr lang="en-US" altLang="zh-CN" dirty="0">
                <a:solidFill>
                  <a:schemeClr val="tx1"/>
                </a:solidFill>
              </a:rPr>
              <a:t>After Effects</a:t>
            </a:r>
            <a:r>
              <a:rPr lang="zh-CN" altLang="en-US" dirty="0">
                <a:solidFill>
                  <a:schemeClr val="tx1"/>
                </a:solidFill>
              </a:rPr>
              <a:t>的各种面板可以通过自定义来改变其位置、大小。通过执行“窗口”菜单中的命令，可以打开相应的面板，如图</a:t>
            </a:r>
            <a:r>
              <a:rPr lang="en-US" altLang="zh-CN" dirty="0">
                <a:solidFill>
                  <a:schemeClr val="tx1"/>
                </a:solidFill>
              </a:rPr>
              <a:t>1-1</a:t>
            </a:r>
            <a:r>
              <a:rPr lang="zh-CN" altLang="en-US" dirty="0">
                <a:solidFill>
                  <a:schemeClr val="tx1"/>
                </a:solidFill>
              </a:rPr>
              <a:t>所示。单击面板名称旁的 按钮</a:t>
            </a:r>
            <a:r>
              <a:rPr lang="en-US" altLang="zh-CN" dirty="0">
                <a:solidFill>
                  <a:schemeClr val="tx1"/>
                </a:solidFill>
              </a:rPr>
              <a:t>,</a:t>
            </a:r>
            <a:r>
              <a:rPr lang="zh-CN" altLang="en-US" dirty="0">
                <a:solidFill>
                  <a:schemeClr val="tx1"/>
                </a:solidFill>
              </a:rPr>
              <a:t>执行“关闭面板”命令可以关闭面板，如图</a:t>
            </a:r>
            <a:r>
              <a:rPr lang="en-US" altLang="zh-CN" dirty="0">
                <a:solidFill>
                  <a:schemeClr val="tx1"/>
                </a:solidFill>
              </a:rPr>
              <a:t>1-2</a:t>
            </a:r>
            <a:r>
              <a:rPr lang="zh-CN" altLang="en-US" dirty="0">
                <a:solidFill>
                  <a:schemeClr val="tx1"/>
                </a:solidFill>
              </a:rPr>
              <a:t>所示。点击“浮动面板”命令，使该面板悬浮，如图</a:t>
            </a:r>
            <a:r>
              <a:rPr lang="en-US" altLang="zh-CN" dirty="0">
                <a:solidFill>
                  <a:schemeClr val="tx1"/>
                </a:solidFill>
              </a:rPr>
              <a:t>1-3</a:t>
            </a:r>
            <a:r>
              <a:rPr lang="zh-CN" altLang="en-US" dirty="0">
                <a:solidFill>
                  <a:schemeClr val="tx1"/>
                </a:solidFill>
              </a:rPr>
              <a:t>所示。</a:t>
            </a:r>
            <a:endParaRPr lang="zh-CN" altLang="en-US" dirty="0">
              <a:solidFill>
                <a:schemeClr val="tx1"/>
              </a:solidFill>
            </a:endParaRPr>
          </a:p>
        </p:txBody>
      </p:sp>
      <p:pic>
        <p:nvPicPr>
          <p:cNvPr id="9" name="图片 8"/>
          <p:cNvPicPr>
            <a:picLocks noChangeAspect="1"/>
          </p:cNvPicPr>
          <p:nvPr/>
        </p:nvPicPr>
        <p:blipFill>
          <a:blip r:embed="rId1"/>
          <a:stretch>
            <a:fillRect/>
          </a:stretch>
        </p:blipFill>
        <p:spPr>
          <a:xfrm>
            <a:off x="6414329" y="189078"/>
            <a:ext cx="1408298" cy="3895682"/>
          </a:xfrm>
          <a:prstGeom prst="rect">
            <a:avLst/>
          </a:prstGeom>
        </p:spPr>
      </p:pic>
      <p:sp>
        <p:nvSpPr>
          <p:cNvPr id="10" name="矩形: 圆角 9"/>
          <p:cNvSpPr/>
          <p:nvPr/>
        </p:nvSpPr>
        <p:spPr>
          <a:xfrm>
            <a:off x="6757714" y="4129811"/>
            <a:ext cx="721528" cy="219455"/>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1-1</a:t>
            </a:r>
            <a:endParaRPr lang="zh-CN" altLang="en-US" dirty="0">
              <a:solidFill>
                <a:schemeClr val="tx1"/>
              </a:solidFill>
            </a:endParaRPr>
          </a:p>
        </p:txBody>
      </p:sp>
      <p:sp>
        <p:nvSpPr>
          <p:cNvPr id="11" name="矩形: 圆角 10"/>
          <p:cNvSpPr/>
          <p:nvPr/>
        </p:nvSpPr>
        <p:spPr>
          <a:xfrm>
            <a:off x="8339518" y="6264263"/>
            <a:ext cx="721528" cy="219455"/>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1-2</a:t>
            </a:r>
            <a:endParaRPr lang="zh-CN" altLang="en-US" dirty="0">
              <a:solidFill>
                <a:schemeClr val="tx1"/>
              </a:solidFill>
            </a:endParaRPr>
          </a:p>
        </p:txBody>
      </p:sp>
      <p:sp>
        <p:nvSpPr>
          <p:cNvPr id="12" name="矩形: 圆角 11"/>
          <p:cNvSpPr/>
          <p:nvPr/>
        </p:nvSpPr>
        <p:spPr>
          <a:xfrm>
            <a:off x="9842312" y="4157559"/>
            <a:ext cx="721528" cy="219455"/>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1-3</a:t>
            </a:r>
            <a:endParaRPr lang="zh-CN" altLang="en-US" dirty="0">
              <a:solidFill>
                <a:schemeClr val="tx1"/>
              </a:solidFill>
            </a:endParaRPr>
          </a:p>
        </p:txBody>
      </p:sp>
      <p:pic>
        <p:nvPicPr>
          <p:cNvPr id="13" name="图片 12"/>
          <p:cNvPicPr>
            <a:picLocks noChangeAspect="1"/>
          </p:cNvPicPr>
          <p:nvPr/>
        </p:nvPicPr>
        <p:blipFill>
          <a:blip r:embed="rId2"/>
          <a:stretch>
            <a:fillRect/>
          </a:stretch>
        </p:blipFill>
        <p:spPr>
          <a:xfrm>
            <a:off x="8601858" y="351136"/>
            <a:ext cx="3202436" cy="3611258"/>
          </a:xfrm>
          <a:prstGeom prst="rect">
            <a:avLst/>
          </a:prstGeom>
        </p:spPr>
      </p:pic>
      <p:pic>
        <p:nvPicPr>
          <p:cNvPr id="14" name="图片 13"/>
          <p:cNvPicPr>
            <a:picLocks noChangeAspect="1"/>
          </p:cNvPicPr>
          <p:nvPr/>
        </p:nvPicPr>
        <p:blipFill>
          <a:blip r:embed="rId3"/>
          <a:stretch>
            <a:fillRect/>
          </a:stretch>
        </p:blipFill>
        <p:spPr>
          <a:xfrm>
            <a:off x="7197488" y="4701235"/>
            <a:ext cx="3005588" cy="1152244"/>
          </a:xfrm>
          <a:prstGeom prst="rect">
            <a:avLst/>
          </a:prstGeom>
        </p:spPr>
      </p:pic>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2</a:t>
            </a:r>
            <a:endParaRPr lang="zh-CN" altLang="en-US" sz="2400" b="1" dirty="0">
              <a:solidFill>
                <a:schemeClr val="bg1"/>
              </a:solidFill>
            </a:endParaRPr>
          </a:p>
        </p:txBody>
      </p:sp>
      <p:sp>
        <p:nvSpPr>
          <p:cNvPr id="49" name="文本框 48"/>
          <p:cNvSpPr txBox="1"/>
          <p:nvPr/>
        </p:nvSpPr>
        <p:spPr>
          <a:xfrm>
            <a:off x="4772561" y="3013502"/>
            <a:ext cx="2646878" cy="830997"/>
          </a:xfrm>
          <a:prstGeom prst="rect">
            <a:avLst/>
          </a:prstGeom>
          <a:noFill/>
        </p:spPr>
        <p:txBody>
          <a:bodyPr wrap="none" rtlCol="0">
            <a:spAutoFit/>
          </a:bodyPr>
          <a:lstStyle/>
          <a:p>
            <a:pPr algn="ctr"/>
            <a:r>
              <a:rPr lang="zh-CN" altLang="en-US" sz="4800" b="1" dirty="0">
                <a:solidFill>
                  <a:schemeClr val="bg1"/>
                </a:solidFill>
              </a:rPr>
              <a:t>功能面板</a:t>
            </a:r>
            <a:endParaRPr lang="zh-CN" altLang="en-US" sz="4800" b="1" dirty="0">
              <a:solidFill>
                <a:schemeClr val="bg1"/>
              </a:solidFill>
            </a:endParaRP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01788" y="857250"/>
            <a:ext cx="1415773" cy="461665"/>
          </a:xfrm>
          <a:prstGeom prst="rect">
            <a:avLst/>
          </a:prstGeom>
          <a:noFill/>
        </p:spPr>
        <p:txBody>
          <a:bodyPr wrap="none" rtlCol="0">
            <a:spAutoFit/>
          </a:bodyPr>
          <a:lstStyle/>
          <a:p>
            <a:pPr algn="ctr"/>
            <a:r>
              <a:rPr lang="zh-CN" altLang="en-US" sz="2400" b="1">
                <a:solidFill>
                  <a:schemeClr val="bg1"/>
                </a:solidFill>
              </a:rPr>
              <a:t>本节概论</a:t>
            </a:r>
            <a:endParaRPr lang="zh-CN" altLang="en-US" sz="2400" b="1" dirty="0">
              <a:solidFill>
                <a:schemeClr val="bg1"/>
              </a:solidFill>
            </a:endParaRPr>
          </a:p>
        </p:txBody>
      </p:sp>
      <p:sp>
        <p:nvSpPr>
          <p:cNvPr id="15" name="文本框 14"/>
          <p:cNvSpPr txBox="1"/>
          <p:nvPr/>
        </p:nvSpPr>
        <p:spPr>
          <a:xfrm>
            <a:off x="515481" y="1730679"/>
            <a:ext cx="1402080" cy="46037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6" name="文本框 15"/>
          <p:cNvSpPr txBox="1"/>
          <p:nvPr/>
        </p:nvSpPr>
        <p:spPr>
          <a:xfrm>
            <a:off x="153887" y="272166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7" name="文本框 16"/>
          <p:cNvSpPr txBox="1"/>
          <p:nvPr/>
        </p:nvSpPr>
        <p:spPr>
          <a:xfrm>
            <a:off x="153887" y="3700207"/>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8" name="文本框 17"/>
          <p:cNvSpPr txBox="1"/>
          <p:nvPr/>
        </p:nvSpPr>
        <p:spPr>
          <a:xfrm>
            <a:off x="0" y="4632425"/>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19" name="等腰三角形 18"/>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32539" y="413029"/>
            <a:ext cx="8048842" cy="1269467"/>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After Effects 2022</a:t>
            </a:r>
            <a:r>
              <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有四大核心功能面板，分别是项目面板、合成面板、时</a:t>
            </a:r>
            <a:endPar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间轴面板和工具面板，本节知识思维导图：</a:t>
            </a:r>
            <a:endPar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endParaRPr>
          </a:p>
        </p:txBody>
      </p:sp>
      <p:graphicFrame>
        <p:nvGraphicFramePr>
          <p:cNvPr id="8" name="表格 7"/>
          <p:cNvGraphicFramePr>
            <a:graphicFrameLocks noGrp="1"/>
          </p:cNvGraphicFramePr>
          <p:nvPr/>
        </p:nvGraphicFramePr>
        <p:xfrm>
          <a:off x="3232538" y="2027709"/>
          <a:ext cx="8048842" cy="3931920"/>
        </p:xfrm>
        <a:graphic>
          <a:graphicData uri="http://schemas.openxmlformats.org/drawingml/2006/table">
            <a:tbl>
              <a:tblPr firstRow="1" bandRow="1">
                <a:tableStyleId>{5C22544A-7EE6-4342-B048-85BDC9FD1C3A}</a:tableStyleId>
              </a:tblPr>
              <a:tblGrid>
                <a:gridCol w="559113"/>
                <a:gridCol w="3066315"/>
                <a:gridCol w="2211707"/>
                <a:gridCol w="2211707"/>
              </a:tblGrid>
              <a:tr h="227684">
                <a:tc rowSpan="5">
                  <a:txBody>
                    <a:bodyPr/>
                    <a:lstStyle/>
                    <a:p>
                      <a:pPr algn="ctr"/>
                      <a:r>
                        <a:rPr lang="zh-CN" altLang="en-US" dirty="0"/>
                        <a:t>功能面板</a:t>
                      </a:r>
                      <a:endParaRPr lang="zh-CN" altLang="en-US" dirty="0"/>
                    </a:p>
                  </a:txBody>
                  <a:tcPr vert="eaVert" anchor="ctr"/>
                </a:tc>
                <a:tc>
                  <a:txBody>
                    <a:bodyPr/>
                    <a:lstStyle/>
                    <a:p>
                      <a:pPr algn="ctr"/>
                      <a:r>
                        <a:rPr lang="zh-CN" altLang="en-US" dirty="0"/>
                        <a:t>分类</a:t>
                      </a:r>
                      <a:endParaRPr lang="zh-CN" altLang="en-US" dirty="0"/>
                    </a:p>
                  </a:txBody>
                  <a:tcPr anchor="ctr"/>
                </a:tc>
                <a:tc>
                  <a:txBody>
                    <a:bodyPr/>
                    <a:lstStyle/>
                    <a:p>
                      <a:pPr algn="ctr"/>
                      <a:r>
                        <a:rPr lang="zh-CN" altLang="en-US" dirty="0"/>
                        <a:t>内容</a:t>
                      </a:r>
                      <a:endParaRPr lang="zh-CN" altLang="en-US" dirty="0"/>
                    </a:p>
                  </a:txBody>
                  <a:tcPr anchor="ctr"/>
                </a:tc>
                <a:tc>
                  <a:txBody>
                    <a:bodyPr/>
                    <a:lstStyle/>
                    <a:p>
                      <a:pPr algn="ctr"/>
                      <a:r>
                        <a:rPr lang="zh-CN" altLang="en-US" dirty="0"/>
                        <a:t>重要性</a:t>
                      </a:r>
                      <a:endParaRPr lang="zh-CN" altLang="en-US" dirty="0"/>
                    </a:p>
                  </a:txBody>
                  <a:tcPr anchor="ctr"/>
                </a:tc>
              </a:tr>
              <a:tr h="910734">
                <a:tc vMerge="1">
                  <a:tcPr/>
                </a:tc>
                <a:tc>
                  <a:txBody>
                    <a:bodyPr/>
                    <a:lstStyle/>
                    <a:p>
                      <a:pPr algn="ctr"/>
                      <a:r>
                        <a:rPr lang="zh-CN" altLang="en-US" dirty="0"/>
                        <a:t>“项目”面板</a:t>
                      </a:r>
                      <a:endParaRPr lang="zh-CN" altLang="en-US" dirty="0"/>
                    </a:p>
                  </a:txBody>
                  <a:tcPr anchor="ctr"/>
                </a:tc>
                <a:tc>
                  <a:txBody>
                    <a:bodyPr/>
                    <a:lstStyle/>
                    <a:p>
                      <a:pPr algn="ctr"/>
                      <a:r>
                        <a:rPr lang="zh-CN" altLang="en-US" sz="1400" dirty="0"/>
                        <a:t>用于查看每个合成或者素材的尺寸、持续时间和帧速率等相关信息。</a:t>
                      </a:r>
                      <a:endParaRPr lang="zh-CN" altLang="en-US" sz="1400" dirty="0"/>
                    </a:p>
                    <a:p>
                      <a:pPr algn="ctr"/>
                      <a:endParaRPr lang="zh-CN" altLang="en-US" sz="1400" dirty="0"/>
                    </a:p>
                  </a:txBody>
                  <a:tcPr anchor="ctr"/>
                </a:tc>
                <a:tc>
                  <a:txBody>
                    <a:bodyPr/>
                    <a:lstStyle/>
                    <a:p>
                      <a:pPr algn="ctr"/>
                      <a:r>
                        <a:rPr lang="zh-CN" altLang="en-US" dirty="0"/>
                        <a:t>☆☆☆☆</a:t>
                      </a:r>
                      <a:endParaRPr lang="zh-CN" altLang="en-US" dirty="0"/>
                    </a:p>
                    <a:p>
                      <a:pPr algn="ctr"/>
                      <a:endParaRPr lang="zh-CN" altLang="en-US" dirty="0"/>
                    </a:p>
                  </a:txBody>
                  <a:tcPr anchor="ctr"/>
                </a:tc>
              </a:tr>
              <a:tr h="910734">
                <a:tc vMerge="1">
                  <a:tcPr/>
                </a:tc>
                <a:tc>
                  <a:txBody>
                    <a:bodyPr/>
                    <a:lstStyle/>
                    <a:p>
                      <a:pPr algn="ctr"/>
                      <a:r>
                        <a:rPr lang="zh-CN" altLang="en-US" dirty="0"/>
                        <a:t>“合成”面板</a:t>
                      </a:r>
                      <a:endParaRPr lang="zh-CN" altLang="en-US" dirty="0"/>
                    </a:p>
                  </a:txBody>
                  <a:tcPr anchor="ctr"/>
                </a:tc>
                <a:tc>
                  <a:txBody>
                    <a:bodyPr/>
                    <a:lstStyle/>
                    <a:p>
                      <a:pPr algn="ctr"/>
                      <a:r>
                        <a:rPr lang="zh-CN" altLang="en-US" sz="1400" dirty="0"/>
                        <a:t>用于查看每个合成或者素材的尺寸、持续时间和帧速率等相关信息。</a:t>
                      </a:r>
                      <a:endParaRPr lang="zh-CN" altLang="en-US" sz="1400" dirty="0"/>
                    </a:p>
                    <a:p>
                      <a:pPr algn="ctr"/>
                      <a:endParaRPr lang="zh-CN" altLang="en-US" sz="1400" dirty="0"/>
                    </a:p>
                  </a:txBody>
                  <a:tcPr anchor="ctr"/>
                </a:tc>
                <a:tc>
                  <a:txBody>
                    <a:bodyPr/>
                    <a:lstStyle/>
                    <a:p>
                      <a:pPr algn="ctr"/>
                      <a:r>
                        <a:rPr lang="zh-CN" altLang="en-US" dirty="0"/>
                        <a:t>☆☆☆☆☆</a:t>
                      </a:r>
                      <a:endParaRPr lang="zh-CN" altLang="en-US" dirty="0"/>
                    </a:p>
                    <a:p>
                      <a:pPr algn="ctr"/>
                      <a:endParaRPr lang="zh-CN" altLang="en-US" dirty="0"/>
                    </a:p>
                  </a:txBody>
                  <a:tcPr anchor="ctr"/>
                </a:tc>
              </a:tr>
              <a:tr h="910734">
                <a:tc vMerge="1">
                  <a:tcPr/>
                </a:tc>
                <a:tc>
                  <a:txBody>
                    <a:bodyPr/>
                    <a:lstStyle/>
                    <a:p>
                      <a:pPr algn="ctr"/>
                      <a:r>
                        <a:rPr lang="zh-CN" altLang="en-US" dirty="0"/>
                        <a:t>“时间轴”面板</a:t>
                      </a:r>
                      <a:endParaRPr lang="zh-CN" altLang="en-US" dirty="0"/>
                    </a:p>
                  </a:txBody>
                  <a:tcPr anchor="ctr"/>
                </a:tc>
                <a:tc>
                  <a:txBody>
                    <a:bodyPr/>
                    <a:lstStyle/>
                    <a:p>
                      <a:pPr algn="ctr"/>
                      <a:r>
                        <a:rPr lang="zh-CN" altLang="en-US" sz="1400" dirty="0"/>
                        <a:t>用于查看每个合成或者素材的尺寸、持续时间和帧速率等相关信息。</a:t>
                      </a:r>
                      <a:endParaRPr lang="zh-CN" altLang="en-US" sz="1400" dirty="0"/>
                    </a:p>
                    <a:p>
                      <a:pPr algn="ctr"/>
                      <a:endParaRPr lang="zh-CN" altLang="en-US" sz="1400" dirty="0"/>
                    </a:p>
                  </a:txBody>
                  <a:tcPr anchor="ctr"/>
                </a:tc>
                <a:tc>
                  <a:txBody>
                    <a:bodyPr/>
                    <a:lstStyle/>
                    <a:p>
                      <a:pPr algn="ctr"/>
                      <a:r>
                        <a:rPr lang="zh-CN" altLang="en-US" dirty="0"/>
                        <a:t>☆☆☆☆ </a:t>
                      </a:r>
                      <a:endParaRPr lang="zh-CN" altLang="en-US" dirty="0"/>
                    </a:p>
                  </a:txBody>
                  <a:tcPr anchor="ctr"/>
                </a:tc>
              </a:tr>
              <a:tr h="569209">
                <a:tc vMerge="1">
                  <a:tcPr/>
                </a:tc>
                <a:tc>
                  <a:txBody>
                    <a:bodyPr/>
                    <a:lstStyle/>
                    <a:p>
                      <a:pPr algn="ctr"/>
                      <a:r>
                        <a:rPr lang="zh-CN" altLang="en-US" dirty="0"/>
                        <a:t>“工具”面板</a:t>
                      </a:r>
                      <a:endParaRPr lang="zh-CN" altLang="en-US" dirty="0"/>
                    </a:p>
                  </a:txBody>
                  <a:tcPr anchor="ctr"/>
                </a:tc>
                <a:tc>
                  <a:txBody>
                    <a:bodyPr/>
                    <a:lstStyle/>
                    <a:p>
                      <a:pPr algn="ctr"/>
                      <a:r>
                        <a:rPr lang="zh-CN" altLang="en-US" sz="1400" dirty="0"/>
                        <a:t>集成了在项目制作中经常用到的工具。</a:t>
                      </a:r>
                      <a:endParaRPr lang="zh-CN" altLang="en-US" sz="1400" dirty="0"/>
                    </a:p>
                    <a:p>
                      <a:pPr algn="ctr"/>
                      <a:endParaRPr lang="zh-CN" altLang="en-US" sz="1400" dirty="0"/>
                    </a:p>
                  </a:txBody>
                  <a:tcPr anchor="ctr"/>
                </a:tc>
                <a:tc>
                  <a:txBody>
                    <a:bodyPr/>
                    <a:lstStyle/>
                    <a:p>
                      <a:pPr algn="ctr"/>
                      <a:r>
                        <a:rPr lang="zh-CN" altLang="en-US" dirty="0"/>
                        <a:t>☆☆☆☆ </a:t>
                      </a:r>
                      <a:endParaRPr lang="zh-CN" altLang="en-US" dirty="0"/>
                    </a:p>
                  </a:txBody>
                  <a:tcPr anchor="ctr"/>
                </a:tc>
              </a:tr>
            </a:tbl>
          </a:graphicData>
        </a:graphic>
      </p:graphicFrame>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454521" y="1662794"/>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72476" y="1726120"/>
            <a:ext cx="1434560" cy="461665"/>
          </a:xfrm>
          <a:prstGeom prst="rect">
            <a:avLst/>
          </a:prstGeom>
          <a:noFill/>
        </p:spPr>
        <p:txBody>
          <a:bodyPr wrap="none" rtlCol="0">
            <a:spAutoFit/>
          </a:bodyPr>
          <a:lstStyle/>
          <a:p>
            <a:pPr algn="ctr"/>
            <a:r>
              <a:rPr lang="zh-CN" altLang="en-US" sz="2400" b="1" dirty="0">
                <a:solidFill>
                  <a:schemeClr val="bg1"/>
                </a:solidFill>
              </a:rPr>
              <a:t>课堂案例</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153887" y="272166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7" name="文本框 16"/>
          <p:cNvSpPr txBox="1"/>
          <p:nvPr/>
        </p:nvSpPr>
        <p:spPr>
          <a:xfrm>
            <a:off x="153887" y="3700207"/>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8" name="文本框 17"/>
          <p:cNvSpPr txBox="1"/>
          <p:nvPr/>
        </p:nvSpPr>
        <p:spPr>
          <a:xfrm>
            <a:off x="0" y="4632425"/>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19" name="等腰三角形 18"/>
          <p:cNvSpPr/>
          <p:nvPr/>
        </p:nvSpPr>
        <p:spPr>
          <a:xfrm rot="16200000">
            <a:off x="2243243" y="188646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485073" y="1033346"/>
            <a:ext cx="5320781" cy="460173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b="1" i="0" u="none" strike="noStrike" kern="1200" cap="none" spc="0" normalizeH="0" baseline="0" noProof="0" dirty="0">
                <a:ln>
                  <a:noFill/>
                </a:ln>
                <a:solidFill>
                  <a:srgbClr val="000000"/>
                </a:solidFill>
                <a:effectLst/>
                <a:uLnTx/>
                <a:uFillTx/>
                <a:cs typeface="+mn-ea"/>
                <a:sym typeface="+mn-lt"/>
              </a:rPr>
              <a:t>素材位置 </a:t>
            </a:r>
            <a:r>
              <a:rPr kumimoji="0" lang="zh-CN" altLang="en-US" sz="2000" i="0" u="none" strike="noStrike" kern="1200" cap="none" spc="0" normalizeH="0" baseline="0" noProof="0" dirty="0">
                <a:ln>
                  <a:noFill/>
                </a:ln>
                <a:solidFill>
                  <a:srgbClr val="000000"/>
                </a:solidFill>
                <a:effectLst/>
                <a:uLnTx/>
                <a:uFillTx/>
                <a:cs typeface="+mn-ea"/>
                <a:sym typeface="+mn-lt"/>
              </a:rPr>
              <a:t>实例文件</a:t>
            </a:r>
            <a:r>
              <a:rPr kumimoji="0" lang="en-US" altLang="zh-CN" sz="2000" i="0" u="none" strike="noStrike" kern="1200" cap="none" spc="0" normalizeH="0" baseline="0" noProof="0" dirty="0">
                <a:ln>
                  <a:noFill/>
                </a:ln>
                <a:solidFill>
                  <a:srgbClr val="000000"/>
                </a:solidFill>
                <a:effectLst/>
                <a:uLnTx/>
                <a:uFillTx/>
                <a:cs typeface="+mn-ea"/>
                <a:sym typeface="+mn-lt"/>
              </a:rPr>
              <a:t>&gt;CH01&gt;</a:t>
            </a:r>
            <a:r>
              <a:rPr kumimoji="0" lang="zh-CN" altLang="en-US" sz="2000" i="0" u="none" strike="noStrike" kern="1200" cap="none" spc="0" normalizeH="0" baseline="0" noProof="0" dirty="0">
                <a:ln>
                  <a:noFill/>
                </a:ln>
                <a:solidFill>
                  <a:srgbClr val="000000"/>
                </a:solidFill>
                <a:effectLst/>
                <a:uLnTx/>
                <a:uFillTx/>
                <a:cs typeface="+mn-ea"/>
                <a:sym typeface="+mn-lt"/>
              </a:rPr>
              <a:t>课堂案例</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时间相册</a:t>
            </a:r>
            <a:r>
              <a:rPr kumimoji="0" lang="en-US" altLang="zh-CN" sz="2000" i="0" u="none" strike="noStrike" kern="1200" cap="none" spc="0" normalizeH="0" baseline="0" noProof="0" dirty="0">
                <a:ln>
                  <a:noFill/>
                </a:ln>
                <a:solidFill>
                  <a:srgbClr val="000000"/>
                </a:solidFill>
                <a:effectLst/>
                <a:uLnTx/>
                <a:uFillTx/>
                <a:cs typeface="+mn-ea"/>
                <a:sym typeface="+mn-lt"/>
              </a:rPr>
              <a:t>&gt;(</a:t>
            </a:r>
            <a:r>
              <a:rPr kumimoji="0" lang="zh-CN" altLang="en-US" sz="2000" i="0" u="none" strike="noStrike" kern="1200" cap="none" spc="0" normalizeH="0" baseline="0" noProof="0" dirty="0">
                <a:ln>
                  <a:noFill/>
                </a:ln>
                <a:solidFill>
                  <a:srgbClr val="000000"/>
                </a:solidFill>
                <a:effectLst/>
                <a:uLnTx/>
                <a:uFillTx/>
                <a:cs typeface="+mn-ea"/>
                <a:sym typeface="+mn-lt"/>
              </a:rPr>
              <a:t>素材）</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b="1" i="0" u="none" strike="noStrike" kern="1200" cap="none" spc="0" normalizeH="0" baseline="0" noProof="0" dirty="0">
                <a:ln>
                  <a:noFill/>
                </a:ln>
                <a:solidFill>
                  <a:srgbClr val="000000"/>
                </a:solidFill>
                <a:effectLst/>
                <a:uLnTx/>
                <a:uFillTx/>
                <a:cs typeface="+mn-ea"/>
                <a:sym typeface="+mn-lt"/>
              </a:rPr>
              <a:t>实例位置 </a:t>
            </a:r>
            <a:r>
              <a:rPr kumimoji="0" lang="zh-CN" altLang="en-US" sz="2000" i="0" u="none" strike="noStrike" kern="1200" cap="none" spc="0" normalizeH="0" baseline="0" noProof="0" dirty="0">
                <a:ln>
                  <a:noFill/>
                </a:ln>
                <a:solidFill>
                  <a:srgbClr val="000000"/>
                </a:solidFill>
                <a:effectLst/>
                <a:uLnTx/>
                <a:uFillTx/>
                <a:cs typeface="+mn-ea"/>
                <a:sym typeface="+mn-lt"/>
              </a:rPr>
              <a:t>实例文件</a:t>
            </a:r>
            <a:r>
              <a:rPr kumimoji="0" lang="en-US" altLang="zh-CN" sz="2000" i="0" u="none" strike="noStrike" kern="1200" cap="none" spc="0" normalizeH="0" baseline="0" noProof="0" dirty="0">
                <a:ln>
                  <a:noFill/>
                </a:ln>
                <a:solidFill>
                  <a:srgbClr val="000000"/>
                </a:solidFill>
                <a:effectLst/>
                <a:uLnTx/>
                <a:uFillTx/>
                <a:cs typeface="+mn-ea"/>
                <a:sym typeface="+mn-lt"/>
              </a:rPr>
              <a:t>&gt;CH01&gt;</a:t>
            </a:r>
            <a:r>
              <a:rPr kumimoji="0" lang="zh-CN" altLang="en-US" sz="2000" i="0" u="none" strike="noStrike" kern="1200" cap="none" spc="0" normalizeH="0" baseline="0" noProof="0" dirty="0">
                <a:ln>
                  <a:noFill/>
                </a:ln>
                <a:solidFill>
                  <a:srgbClr val="000000"/>
                </a:solidFill>
                <a:effectLst/>
                <a:uLnTx/>
                <a:uFillTx/>
                <a:cs typeface="+mn-ea"/>
                <a:sym typeface="+mn-lt"/>
              </a:rPr>
              <a:t>课堂案例</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时间相册</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err="1">
                <a:ln>
                  <a:noFill/>
                </a:ln>
                <a:solidFill>
                  <a:srgbClr val="000000"/>
                </a:solidFill>
                <a:effectLst/>
                <a:uLnTx/>
                <a:uFillTx/>
                <a:cs typeface="+mn-ea"/>
                <a:sym typeface="+mn-lt"/>
              </a:rPr>
              <a:t>aep</a:t>
            </a:r>
            <a:endParaRPr kumimoji="0" lang="en-US" altLang="zh-CN"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b="1" i="0" u="none" strike="noStrike" kern="1200" cap="none" spc="0" normalizeH="0" baseline="0" noProof="0" dirty="0">
                <a:ln>
                  <a:noFill/>
                </a:ln>
                <a:solidFill>
                  <a:srgbClr val="000000"/>
                </a:solidFill>
                <a:effectLst/>
                <a:uLnTx/>
                <a:uFillTx/>
                <a:cs typeface="+mn-ea"/>
                <a:sym typeface="+mn-lt"/>
              </a:rPr>
              <a:t>案例描述 </a:t>
            </a:r>
            <a:r>
              <a:rPr kumimoji="0" lang="zh-CN" altLang="en-US" sz="2000" i="0" u="none" strike="noStrike" kern="1200" cap="none" spc="0" normalizeH="0" baseline="0" noProof="0" dirty="0">
                <a:ln>
                  <a:noFill/>
                </a:ln>
                <a:solidFill>
                  <a:srgbClr val="000000"/>
                </a:solidFill>
                <a:effectLst/>
                <a:uLnTx/>
                <a:uFillTx/>
                <a:cs typeface="+mn-ea"/>
                <a:sym typeface="+mn-lt"/>
              </a:rPr>
              <a:t>新手在熟悉整个</a:t>
            </a:r>
            <a:r>
              <a:rPr kumimoji="0" lang="en-US" altLang="zh-CN" sz="2000" i="0" u="none" strike="noStrike" kern="1200" cap="none" spc="0" normalizeH="0" baseline="0" noProof="0" dirty="0">
                <a:ln>
                  <a:noFill/>
                </a:ln>
                <a:solidFill>
                  <a:srgbClr val="000000"/>
                </a:solidFill>
                <a:effectLst/>
                <a:uLnTx/>
                <a:uFillTx/>
                <a:cs typeface="+mn-ea"/>
                <a:sym typeface="+mn-lt"/>
              </a:rPr>
              <a:t>After Effects</a:t>
            </a:r>
            <a:r>
              <a:rPr kumimoji="0" lang="zh-CN" altLang="en-US" sz="2000" i="0" u="none" strike="noStrike" kern="1200" cap="none" spc="0" normalizeH="0" baseline="0" noProof="0" dirty="0">
                <a:ln>
                  <a:noFill/>
                </a:ln>
                <a:solidFill>
                  <a:srgbClr val="000000"/>
                </a:solidFill>
                <a:effectLst/>
                <a:uLnTx/>
                <a:uFillTx/>
                <a:cs typeface="+mn-ea"/>
                <a:sym typeface="+mn-lt"/>
              </a:rPr>
              <a:t>软件的过程中，需要了解素材的处理、时间轴的操作以及和合成影片的基本流程。本案例中使用给定的图片素材进行简单的处理，加上音频文件，可以制作出简单的音乐相册，本案例的制作效果如图所示。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b="1" i="0" u="none" strike="noStrike" kern="1200" cap="none" spc="0" normalizeH="0" baseline="0" noProof="0" dirty="0">
                <a:ln>
                  <a:noFill/>
                </a:ln>
                <a:solidFill>
                  <a:srgbClr val="000000"/>
                </a:solidFill>
                <a:effectLst/>
                <a:uLnTx/>
                <a:uFillTx/>
                <a:cs typeface="+mn-ea"/>
                <a:sym typeface="+mn-lt"/>
              </a:rPr>
              <a:t>难易指数 ★</a:t>
            </a:r>
            <a:endParaRPr kumimoji="0" lang="zh-CN" altLang="en-US" sz="2000" b="1"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1"/>
          <a:stretch>
            <a:fillRect/>
          </a:stretch>
        </p:blipFill>
        <p:spPr>
          <a:xfrm>
            <a:off x="7942061" y="2149977"/>
            <a:ext cx="4192031" cy="2425987"/>
          </a:xfrm>
          <a:prstGeom prst="rect">
            <a:avLst/>
          </a:prstGeom>
        </p:spPr>
      </p:pic>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454521" y="1662794"/>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72476" y="1726120"/>
            <a:ext cx="1434560" cy="461665"/>
          </a:xfrm>
          <a:prstGeom prst="rect">
            <a:avLst/>
          </a:prstGeom>
          <a:noFill/>
        </p:spPr>
        <p:txBody>
          <a:bodyPr wrap="none" rtlCol="0">
            <a:spAutoFit/>
          </a:bodyPr>
          <a:lstStyle/>
          <a:p>
            <a:pPr algn="ctr"/>
            <a:r>
              <a:rPr lang="zh-CN" altLang="en-US" sz="2400" b="1" dirty="0">
                <a:solidFill>
                  <a:schemeClr val="bg1"/>
                </a:solidFill>
              </a:rPr>
              <a:t>课堂案例</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153887" y="272166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7" name="文本框 16"/>
          <p:cNvSpPr txBox="1"/>
          <p:nvPr/>
        </p:nvSpPr>
        <p:spPr>
          <a:xfrm>
            <a:off x="153887" y="3700207"/>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8" name="文本框 17"/>
          <p:cNvSpPr txBox="1"/>
          <p:nvPr/>
        </p:nvSpPr>
        <p:spPr>
          <a:xfrm>
            <a:off x="0" y="4632425"/>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19" name="等腰三角形 18"/>
          <p:cNvSpPr/>
          <p:nvPr/>
        </p:nvSpPr>
        <p:spPr>
          <a:xfrm rot="16200000">
            <a:off x="2243243" y="188646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538567" y="51195"/>
            <a:ext cx="5965327" cy="337780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任务实施</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步骤</a:t>
            </a:r>
            <a:r>
              <a:rPr kumimoji="0" lang="en-US" altLang="zh-CN" sz="2000" i="0" u="none" strike="noStrike" kern="1200" cap="none" spc="0" normalizeH="0" baseline="0" noProof="0" dirty="0">
                <a:ln>
                  <a:noFill/>
                </a:ln>
                <a:solidFill>
                  <a:srgbClr val="000000"/>
                </a:solidFill>
                <a:effectLst/>
                <a:uLnTx/>
                <a:uFillTx/>
                <a:cs typeface="+mn-ea"/>
                <a:sym typeface="+mn-lt"/>
              </a:rPr>
              <a:t>01</a:t>
            </a:r>
            <a:r>
              <a:rPr kumimoji="0" lang="zh-CN" altLang="en-US" sz="2000" i="0" u="none" strike="noStrike" kern="1200" cap="none" spc="0" normalizeH="0" baseline="0" noProof="0" dirty="0">
                <a:ln>
                  <a:noFill/>
                </a:ln>
                <a:solidFill>
                  <a:srgbClr val="000000"/>
                </a:solidFill>
                <a:effectLst/>
                <a:uLnTx/>
                <a:uFillTx/>
                <a:cs typeface="+mn-ea"/>
                <a:sym typeface="+mn-lt"/>
              </a:rPr>
              <a:t>：在学习资源中找到“实例文件</a:t>
            </a:r>
            <a:r>
              <a:rPr kumimoji="0" lang="en-US" altLang="zh-CN" sz="2000" i="0" u="none" strike="noStrike" kern="1200" cap="none" spc="0" normalizeH="0" baseline="0" noProof="0" dirty="0">
                <a:ln>
                  <a:noFill/>
                </a:ln>
                <a:solidFill>
                  <a:srgbClr val="000000"/>
                </a:solidFill>
                <a:effectLst/>
                <a:uLnTx/>
                <a:uFillTx/>
                <a:cs typeface="+mn-ea"/>
                <a:sym typeface="+mn-lt"/>
              </a:rPr>
              <a:t>&gt;CHO1&gt;</a:t>
            </a:r>
            <a:r>
              <a:rPr kumimoji="0" lang="zh-CN" altLang="en-US" sz="2000" i="0" u="none" strike="noStrike" kern="1200" cap="none" spc="0" normalizeH="0" baseline="0" noProof="0" dirty="0">
                <a:ln>
                  <a:noFill/>
                </a:ln>
                <a:solidFill>
                  <a:srgbClr val="000000"/>
                </a:solidFill>
                <a:effectLst/>
                <a:uLnTx/>
                <a:uFillTx/>
                <a:cs typeface="+mn-ea"/>
                <a:sym typeface="+mn-lt"/>
              </a:rPr>
              <a:t>课堂案例</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时间相册</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err="1">
                <a:ln>
                  <a:noFill/>
                </a:ln>
                <a:solidFill>
                  <a:srgbClr val="000000"/>
                </a:solidFill>
                <a:effectLst/>
                <a:uLnTx/>
                <a:uFillTx/>
                <a:cs typeface="+mn-ea"/>
                <a:sym typeface="+mn-lt"/>
              </a:rPr>
              <a:t>aep</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文件，并将其打开。在项目面板中，点击鼠标右键，选择导入，在弹出的窗口中，选择“文件”</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然后在弹出的窗口中选择“日出</a:t>
            </a:r>
            <a:r>
              <a:rPr kumimoji="0" lang="en-US" altLang="zh-CN" sz="2000" i="0" u="none" strike="noStrike" kern="1200" cap="none" spc="0" normalizeH="0" baseline="0" noProof="0" dirty="0">
                <a:ln>
                  <a:noFill/>
                </a:ln>
                <a:solidFill>
                  <a:srgbClr val="000000"/>
                </a:solidFill>
                <a:effectLst/>
                <a:uLnTx/>
                <a:uFillTx/>
                <a:cs typeface="+mn-ea"/>
                <a:sym typeface="+mn-lt"/>
              </a:rPr>
              <a:t>.MOV”</a:t>
            </a:r>
            <a:r>
              <a:rPr kumimoji="0" lang="zh-CN" altLang="en-US" sz="2000" i="0" u="none" strike="noStrike" kern="1200" cap="none" spc="0" normalizeH="0" baseline="0" noProof="0" dirty="0">
                <a:ln>
                  <a:noFill/>
                </a:ln>
                <a:solidFill>
                  <a:srgbClr val="000000"/>
                </a:solidFill>
                <a:effectLst/>
                <a:uLnTx/>
                <a:uFillTx/>
                <a:cs typeface="+mn-ea"/>
                <a:sym typeface="+mn-lt"/>
              </a:rPr>
              <a:t>，点击导入即可，重复导入步骤，将“田地</a:t>
            </a:r>
            <a:r>
              <a:rPr kumimoji="0" lang="en-US" altLang="zh-CN" sz="2000" i="0" u="none" strike="noStrike" kern="1200" cap="none" spc="0" normalizeH="0" baseline="0" noProof="0" dirty="0">
                <a:ln>
                  <a:noFill/>
                </a:ln>
                <a:solidFill>
                  <a:srgbClr val="000000"/>
                </a:solidFill>
                <a:effectLst/>
                <a:uLnTx/>
                <a:uFillTx/>
                <a:cs typeface="+mn-ea"/>
                <a:sym typeface="+mn-lt"/>
              </a:rPr>
              <a:t>.MOV”“</a:t>
            </a:r>
            <a:r>
              <a:rPr kumimoji="0" lang="zh-CN" altLang="en-US" sz="2000" i="0" u="none" strike="noStrike" kern="1200" cap="none" spc="0" normalizeH="0" baseline="0" noProof="0" dirty="0">
                <a:ln>
                  <a:noFill/>
                </a:ln>
                <a:solidFill>
                  <a:srgbClr val="000000"/>
                </a:solidFill>
                <a:effectLst/>
                <a:uLnTx/>
                <a:uFillTx/>
                <a:cs typeface="+mn-ea"/>
                <a:sym typeface="+mn-lt"/>
              </a:rPr>
              <a:t>俯视</a:t>
            </a:r>
            <a:r>
              <a:rPr kumimoji="0" lang="en-US" altLang="zh-CN" sz="2000" i="0" u="none" strike="noStrike" kern="1200" cap="none" spc="0" normalizeH="0" baseline="0" noProof="0" dirty="0">
                <a:ln>
                  <a:noFill/>
                </a:ln>
                <a:solidFill>
                  <a:srgbClr val="000000"/>
                </a:solidFill>
                <a:effectLst/>
                <a:uLnTx/>
                <a:uFillTx/>
                <a:cs typeface="+mn-ea"/>
                <a:sym typeface="+mn-lt"/>
              </a:rPr>
              <a:t>.MOV”</a:t>
            </a:r>
            <a:r>
              <a:rPr kumimoji="0" lang="zh-CN" altLang="en-US" sz="2000" i="0" u="none" strike="noStrike" kern="1200" cap="none" spc="0" normalizeH="0" baseline="0" noProof="0" dirty="0">
                <a:ln>
                  <a:noFill/>
                </a:ln>
                <a:solidFill>
                  <a:srgbClr val="000000"/>
                </a:solidFill>
                <a:effectLst/>
                <a:uLnTx/>
                <a:uFillTx/>
                <a:cs typeface="+mn-ea"/>
                <a:sym typeface="+mn-lt"/>
              </a:rPr>
              <a:t>导入到项目面板中</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4" name="图片 3"/>
          <p:cNvPicPr>
            <a:picLocks noChangeAspect="1"/>
          </p:cNvPicPr>
          <p:nvPr/>
        </p:nvPicPr>
        <p:blipFill>
          <a:blip r:embed="rId1"/>
          <a:stretch>
            <a:fillRect/>
          </a:stretch>
        </p:blipFill>
        <p:spPr>
          <a:xfrm>
            <a:off x="8583374" y="492108"/>
            <a:ext cx="3312294" cy="2013356"/>
          </a:xfrm>
          <a:prstGeom prst="rect">
            <a:avLst/>
          </a:prstGeom>
        </p:spPr>
      </p:pic>
      <p:sp>
        <p:nvSpPr>
          <p:cNvPr id="3" name="矩形: 圆角 2"/>
          <p:cNvSpPr/>
          <p:nvPr/>
        </p:nvSpPr>
        <p:spPr>
          <a:xfrm>
            <a:off x="2559976" y="3622395"/>
            <a:ext cx="5254758" cy="260934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步骤</a:t>
            </a:r>
            <a:r>
              <a:rPr kumimoji="0" lang="en-US" altLang="zh-CN" sz="2000" i="0" u="none" strike="noStrike" kern="1200" cap="none" spc="0" normalizeH="0" baseline="0" noProof="0" dirty="0">
                <a:ln>
                  <a:noFill/>
                </a:ln>
                <a:solidFill>
                  <a:srgbClr val="000000"/>
                </a:solidFill>
                <a:effectLst/>
                <a:uLnTx/>
                <a:uFillTx/>
                <a:cs typeface="+mn-ea"/>
                <a:sym typeface="+mn-lt"/>
              </a:rPr>
              <a:t>02</a:t>
            </a:r>
            <a:r>
              <a:rPr kumimoji="0" lang="zh-CN" altLang="en-US" sz="2000" i="0" u="none" strike="noStrike" kern="1200" cap="none" spc="0" normalizeH="0" baseline="0" noProof="0" dirty="0">
                <a:ln>
                  <a:noFill/>
                </a:ln>
                <a:solidFill>
                  <a:srgbClr val="000000"/>
                </a:solidFill>
                <a:effectLst/>
                <a:uLnTx/>
                <a:uFillTx/>
                <a:cs typeface="+mn-ea"/>
                <a:sym typeface="+mn-lt"/>
              </a:rPr>
              <a:t>：在项目面板中，选中“日出</a:t>
            </a:r>
            <a:r>
              <a:rPr kumimoji="0" lang="en-US" altLang="zh-CN" sz="2000" i="0" u="none" strike="noStrike" kern="1200" cap="none" spc="0" normalizeH="0" baseline="0" noProof="0" dirty="0">
                <a:ln>
                  <a:noFill/>
                </a:ln>
                <a:solidFill>
                  <a:srgbClr val="000000"/>
                </a:solidFill>
                <a:effectLst/>
                <a:uLnTx/>
                <a:uFillTx/>
                <a:cs typeface="+mn-ea"/>
                <a:sym typeface="+mn-lt"/>
              </a:rPr>
              <a:t>.MOV”</a:t>
            </a:r>
            <a:r>
              <a:rPr kumimoji="0" lang="zh-CN" altLang="en-US" sz="2000" i="0" u="none" strike="noStrike" kern="1200" cap="none" spc="0" normalizeH="0" baseline="0" noProof="0" dirty="0">
                <a:ln>
                  <a:noFill/>
                </a:ln>
                <a:solidFill>
                  <a:srgbClr val="000000"/>
                </a:solidFill>
                <a:effectLst/>
                <a:uLnTx/>
                <a:uFillTx/>
                <a:cs typeface="+mn-ea"/>
                <a:sym typeface="+mn-lt"/>
              </a:rPr>
              <a:t>视频文件。将其拖拽到“时间轴”面板上，这样文件以图层的形式显示在“时间轴”面板上。同时，在合成面板中，按照视频文件的名称和视频长度，自动创建了一个合成，如图所示。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5" name="图片 4"/>
          <p:cNvPicPr>
            <a:picLocks noChangeAspect="1"/>
          </p:cNvPicPr>
          <p:nvPr/>
        </p:nvPicPr>
        <p:blipFill>
          <a:blip r:embed="rId2"/>
          <a:stretch>
            <a:fillRect/>
          </a:stretch>
        </p:blipFill>
        <p:spPr>
          <a:xfrm>
            <a:off x="8035608" y="3622395"/>
            <a:ext cx="3800699" cy="2915910"/>
          </a:xfrm>
          <a:prstGeom prst="rect">
            <a:avLst/>
          </a:prstGeom>
        </p:spPr>
      </p:pic>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454521" y="1662794"/>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72476" y="1726120"/>
            <a:ext cx="1434560" cy="461665"/>
          </a:xfrm>
          <a:prstGeom prst="rect">
            <a:avLst/>
          </a:prstGeom>
          <a:noFill/>
        </p:spPr>
        <p:txBody>
          <a:bodyPr wrap="none" rtlCol="0">
            <a:spAutoFit/>
          </a:bodyPr>
          <a:lstStyle/>
          <a:p>
            <a:pPr algn="ctr"/>
            <a:r>
              <a:rPr lang="zh-CN" altLang="en-US" sz="2400" b="1" dirty="0">
                <a:solidFill>
                  <a:schemeClr val="bg1"/>
                </a:solidFill>
              </a:rPr>
              <a:t>课堂案例</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153887" y="272166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7" name="文本框 16"/>
          <p:cNvSpPr txBox="1"/>
          <p:nvPr/>
        </p:nvSpPr>
        <p:spPr>
          <a:xfrm>
            <a:off x="153887" y="3700207"/>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8" name="文本框 17"/>
          <p:cNvSpPr txBox="1"/>
          <p:nvPr/>
        </p:nvSpPr>
        <p:spPr>
          <a:xfrm>
            <a:off x="0" y="4632425"/>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19" name="等腰三角形 18"/>
          <p:cNvSpPr/>
          <p:nvPr/>
        </p:nvSpPr>
        <p:spPr>
          <a:xfrm rot="16200000">
            <a:off x="2243243" y="188646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475309" y="291124"/>
            <a:ext cx="5481233" cy="195998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步骤</a:t>
            </a:r>
            <a:r>
              <a:rPr kumimoji="0" lang="en-US" altLang="zh-CN" sz="2000" i="0" u="none" strike="noStrike" kern="1200" cap="none" spc="0" normalizeH="0" baseline="0" noProof="0" dirty="0">
                <a:ln>
                  <a:noFill/>
                </a:ln>
                <a:solidFill>
                  <a:srgbClr val="000000"/>
                </a:solidFill>
                <a:effectLst/>
                <a:uLnTx/>
                <a:uFillTx/>
                <a:cs typeface="+mn-ea"/>
                <a:sym typeface="+mn-lt"/>
              </a:rPr>
              <a:t>03</a:t>
            </a:r>
            <a:r>
              <a:rPr kumimoji="0" lang="zh-CN" altLang="en-US" sz="2000" i="0" u="none" strike="noStrike" kern="1200" cap="none" spc="0" normalizeH="0" baseline="0" noProof="0" dirty="0">
                <a:ln>
                  <a:noFill/>
                </a:ln>
                <a:solidFill>
                  <a:srgbClr val="000000"/>
                </a:solidFill>
                <a:effectLst/>
                <a:uLnTx/>
                <a:uFillTx/>
                <a:cs typeface="+mn-ea"/>
                <a:sym typeface="+mn-lt"/>
              </a:rPr>
              <a:t>：将其他两个视频文件依次拖拽到时间轴面板“日出</a:t>
            </a:r>
            <a:r>
              <a:rPr kumimoji="0" lang="en-US" altLang="zh-CN" sz="2000" i="0" u="none" strike="noStrike" kern="1200" cap="none" spc="0" normalizeH="0" baseline="0" noProof="0" dirty="0">
                <a:ln>
                  <a:noFill/>
                </a:ln>
                <a:solidFill>
                  <a:srgbClr val="000000"/>
                </a:solidFill>
                <a:effectLst/>
                <a:uLnTx/>
                <a:uFillTx/>
                <a:cs typeface="+mn-ea"/>
                <a:sym typeface="+mn-lt"/>
              </a:rPr>
              <a:t>.MOV”</a:t>
            </a:r>
            <a:r>
              <a:rPr kumimoji="0" lang="zh-CN" altLang="en-US" sz="2000" i="0" u="none" strike="noStrike" kern="1200" cap="none" spc="0" normalizeH="0" baseline="0" noProof="0" dirty="0">
                <a:ln>
                  <a:noFill/>
                </a:ln>
                <a:solidFill>
                  <a:srgbClr val="000000"/>
                </a:solidFill>
                <a:effectLst/>
                <a:uLnTx/>
                <a:uFillTx/>
                <a:cs typeface="+mn-ea"/>
                <a:sym typeface="+mn-lt"/>
              </a:rPr>
              <a:t>视频的下方，上方图层的内容会遮挡住下方图层的内容</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可以通过拖拽图层，改变不同图层之间的上下位置关系，如图所示。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4" name="图片 3"/>
          <p:cNvPicPr>
            <a:picLocks noChangeAspect="1"/>
          </p:cNvPicPr>
          <p:nvPr/>
        </p:nvPicPr>
        <p:blipFill>
          <a:blip r:embed="rId1"/>
          <a:stretch>
            <a:fillRect/>
          </a:stretch>
        </p:blipFill>
        <p:spPr>
          <a:xfrm>
            <a:off x="8520515" y="223143"/>
            <a:ext cx="2402906" cy="867717"/>
          </a:xfrm>
          <a:prstGeom prst="rect">
            <a:avLst/>
          </a:prstGeom>
        </p:spPr>
      </p:pic>
      <p:pic>
        <p:nvPicPr>
          <p:cNvPr id="5" name="图片 4"/>
          <p:cNvPicPr>
            <a:picLocks noChangeAspect="1"/>
          </p:cNvPicPr>
          <p:nvPr/>
        </p:nvPicPr>
        <p:blipFill>
          <a:blip r:embed="rId2"/>
          <a:stretch>
            <a:fillRect/>
          </a:stretch>
        </p:blipFill>
        <p:spPr>
          <a:xfrm>
            <a:off x="8475685" y="1165333"/>
            <a:ext cx="2895394" cy="1391518"/>
          </a:xfrm>
          <a:prstGeom prst="rect">
            <a:avLst/>
          </a:prstGeom>
        </p:spPr>
      </p:pic>
      <p:sp>
        <p:nvSpPr>
          <p:cNvPr id="3" name="矩形: 圆角 2"/>
          <p:cNvSpPr/>
          <p:nvPr/>
        </p:nvSpPr>
        <p:spPr>
          <a:xfrm>
            <a:off x="2475309" y="2623880"/>
            <a:ext cx="9339182" cy="200110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步骤</a:t>
            </a:r>
            <a:r>
              <a:rPr kumimoji="0" lang="en-US" altLang="zh-CN" sz="2000" i="0" u="none" strike="noStrike" kern="1200" cap="none" spc="0" normalizeH="0" baseline="0" noProof="0" dirty="0">
                <a:ln>
                  <a:noFill/>
                </a:ln>
                <a:solidFill>
                  <a:srgbClr val="000000"/>
                </a:solidFill>
                <a:effectLst/>
                <a:uLnTx/>
                <a:uFillTx/>
                <a:cs typeface="+mn-ea"/>
                <a:sym typeface="+mn-lt"/>
              </a:rPr>
              <a:t>04</a:t>
            </a:r>
            <a:r>
              <a:rPr kumimoji="0" lang="zh-CN" altLang="en-US" sz="2000" i="0" u="none" strike="noStrike" kern="1200" cap="none" spc="0" normalizeH="0" baseline="0" noProof="0" dirty="0">
                <a:ln>
                  <a:noFill/>
                </a:ln>
                <a:solidFill>
                  <a:srgbClr val="000000"/>
                </a:solidFill>
                <a:effectLst/>
                <a:uLnTx/>
                <a:uFillTx/>
                <a:cs typeface="+mn-ea"/>
                <a:sym typeface="+mn-lt"/>
              </a:rPr>
              <a:t>：在“时间轴”面板的右侧，每个图层对应了一个或长或短的色块</a:t>
            </a:r>
            <a:r>
              <a:rPr kumimoji="0" lang="en-US" altLang="zh-CN" sz="2000" i="0" u="none" strike="noStrike" kern="1200" cap="none" spc="0" normalizeH="0" baseline="0" noProof="0" dirty="0">
                <a:ln>
                  <a:noFill/>
                </a:ln>
                <a:solidFill>
                  <a:srgbClr val="000000"/>
                </a:solidFill>
                <a:effectLst/>
                <a:uLnTx/>
                <a:uFillTx/>
                <a:cs typeface="+mn-ea"/>
                <a:sym typeface="+mn-lt"/>
              </a:rPr>
              <a:t>, </a:t>
            </a:r>
            <a:r>
              <a:rPr kumimoji="0" lang="zh-CN" altLang="en-US" sz="2000" i="0" u="none" strike="noStrike" kern="1200" cap="none" spc="0" normalizeH="0" baseline="0" noProof="0" dirty="0">
                <a:ln>
                  <a:noFill/>
                </a:ln>
                <a:solidFill>
                  <a:srgbClr val="000000"/>
                </a:solidFill>
                <a:effectLst/>
                <a:uLnTx/>
                <a:uFillTx/>
                <a:cs typeface="+mn-ea"/>
                <a:sym typeface="+mn-lt"/>
              </a:rPr>
              <a:t>这个色块的长度代表了该图层持续时间的长短，可以通过拖拽来修改该图层出现的时间。将“俯视</a:t>
            </a:r>
            <a:r>
              <a:rPr kumimoji="0" lang="en-US" altLang="zh-CN" sz="2000" i="0" u="none" strike="noStrike" kern="1200" cap="none" spc="0" normalizeH="0" baseline="0" noProof="0" dirty="0">
                <a:ln>
                  <a:noFill/>
                </a:ln>
                <a:solidFill>
                  <a:srgbClr val="000000"/>
                </a:solidFill>
                <a:effectLst/>
                <a:uLnTx/>
                <a:uFillTx/>
                <a:cs typeface="+mn-ea"/>
                <a:sym typeface="+mn-lt"/>
              </a:rPr>
              <a:t>.MOV”</a:t>
            </a:r>
            <a:r>
              <a:rPr kumimoji="0" lang="zh-CN" altLang="en-US" sz="2000" i="0" u="none" strike="noStrike" kern="1200" cap="none" spc="0" normalizeH="0" baseline="0" noProof="0" dirty="0">
                <a:ln>
                  <a:noFill/>
                </a:ln>
                <a:solidFill>
                  <a:srgbClr val="000000"/>
                </a:solidFill>
                <a:effectLst/>
                <a:uLnTx/>
                <a:uFillTx/>
                <a:cs typeface="+mn-ea"/>
                <a:sym typeface="+mn-lt"/>
              </a:rPr>
              <a:t>拖拽到最上面的图层，“田地</a:t>
            </a:r>
            <a:r>
              <a:rPr kumimoji="0" lang="en-US" altLang="zh-CN" sz="2000" i="0" u="none" strike="noStrike" kern="1200" cap="none" spc="0" normalizeH="0" baseline="0" noProof="0" dirty="0">
                <a:ln>
                  <a:noFill/>
                </a:ln>
                <a:solidFill>
                  <a:srgbClr val="000000"/>
                </a:solidFill>
                <a:effectLst/>
                <a:uLnTx/>
                <a:uFillTx/>
                <a:cs typeface="+mn-ea"/>
                <a:sym typeface="+mn-lt"/>
              </a:rPr>
              <a:t>.MOV”</a:t>
            </a:r>
            <a:r>
              <a:rPr kumimoji="0" lang="zh-CN" altLang="en-US" sz="2000" i="0" u="none" strike="noStrike" kern="1200" cap="none" spc="0" normalizeH="0" baseline="0" noProof="0" dirty="0">
                <a:ln>
                  <a:noFill/>
                </a:ln>
                <a:solidFill>
                  <a:srgbClr val="000000"/>
                </a:solidFill>
                <a:effectLst/>
                <a:uLnTx/>
                <a:uFillTx/>
                <a:cs typeface="+mn-ea"/>
                <a:sym typeface="+mn-lt"/>
              </a:rPr>
              <a:t>拖拽到第二图层，如图所示。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6" name="图片 5"/>
          <p:cNvPicPr>
            <a:picLocks noChangeAspect="1"/>
          </p:cNvPicPr>
          <p:nvPr/>
        </p:nvPicPr>
        <p:blipFill>
          <a:blip r:embed="rId3"/>
          <a:stretch>
            <a:fillRect/>
          </a:stretch>
        </p:blipFill>
        <p:spPr>
          <a:xfrm>
            <a:off x="2843799" y="4863257"/>
            <a:ext cx="8602202" cy="1621677"/>
          </a:xfrm>
          <a:prstGeom prst="rect">
            <a:avLst/>
          </a:prstGeom>
        </p:spPr>
      </p:pic>
    </p:spTree>
    <p:custDataLst>
      <p:tags r:id="rId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454521" y="1662794"/>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72476" y="1726120"/>
            <a:ext cx="1434560" cy="461665"/>
          </a:xfrm>
          <a:prstGeom prst="rect">
            <a:avLst/>
          </a:prstGeom>
          <a:noFill/>
        </p:spPr>
        <p:txBody>
          <a:bodyPr wrap="none" rtlCol="0">
            <a:spAutoFit/>
          </a:bodyPr>
          <a:lstStyle/>
          <a:p>
            <a:pPr algn="ctr"/>
            <a:r>
              <a:rPr lang="zh-CN" altLang="en-US" sz="2400" b="1" dirty="0">
                <a:solidFill>
                  <a:schemeClr val="bg1"/>
                </a:solidFill>
              </a:rPr>
              <a:t>课堂案例</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153887" y="272166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7" name="文本框 16"/>
          <p:cNvSpPr txBox="1"/>
          <p:nvPr/>
        </p:nvSpPr>
        <p:spPr>
          <a:xfrm>
            <a:off x="153887" y="3700207"/>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8" name="文本框 17"/>
          <p:cNvSpPr txBox="1"/>
          <p:nvPr/>
        </p:nvSpPr>
        <p:spPr>
          <a:xfrm>
            <a:off x="0" y="4632425"/>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19" name="等腰三角形 18"/>
          <p:cNvSpPr/>
          <p:nvPr/>
        </p:nvSpPr>
        <p:spPr>
          <a:xfrm rot="16200000">
            <a:off x="2243243" y="188646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516611" y="75045"/>
            <a:ext cx="4796800" cy="310828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步骤</a:t>
            </a:r>
            <a:r>
              <a:rPr kumimoji="0" lang="en-US" altLang="zh-CN" sz="2000" i="0" u="none" strike="noStrike" kern="1200" cap="none" spc="0" normalizeH="0" baseline="0" noProof="0" dirty="0">
                <a:ln>
                  <a:noFill/>
                </a:ln>
                <a:solidFill>
                  <a:srgbClr val="000000"/>
                </a:solidFill>
                <a:effectLst/>
                <a:uLnTx/>
                <a:uFillTx/>
                <a:cs typeface="+mn-ea"/>
                <a:sym typeface="+mn-lt"/>
              </a:rPr>
              <a:t>05</a:t>
            </a:r>
            <a:r>
              <a:rPr kumimoji="0" lang="zh-CN" altLang="en-US" sz="2000" i="0" u="none" strike="noStrike" kern="1200" cap="none" spc="0" normalizeH="0" baseline="0" noProof="0" dirty="0">
                <a:ln>
                  <a:noFill/>
                </a:ln>
                <a:solidFill>
                  <a:srgbClr val="000000"/>
                </a:solidFill>
                <a:effectLst/>
                <a:uLnTx/>
                <a:uFillTx/>
                <a:cs typeface="+mn-ea"/>
                <a:sym typeface="+mn-lt"/>
              </a:rPr>
              <a:t>：可以把鼠标指针放在“时间轴”面板左上角，如图</a:t>
            </a:r>
            <a:r>
              <a:rPr lang="en-US" altLang="zh-CN" sz="2000" dirty="0">
                <a:solidFill>
                  <a:srgbClr val="000000"/>
                </a:solidFill>
                <a:cs typeface="+mn-ea"/>
                <a:sym typeface="+mn-lt"/>
              </a:rPr>
              <a:t>2</a:t>
            </a:r>
            <a:r>
              <a:rPr kumimoji="0" lang="en-US" altLang="zh-CN" sz="2000" i="0" u="none" strike="noStrike" kern="1200" cap="none" spc="0" normalizeH="0" baseline="0" noProof="0" dirty="0">
                <a:ln>
                  <a:noFill/>
                </a:ln>
                <a:solidFill>
                  <a:srgbClr val="000000"/>
                </a:solidFill>
                <a:effectLst/>
                <a:uLnTx/>
                <a:uFillTx/>
                <a:cs typeface="+mn-ea"/>
                <a:sym typeface="+mn-lt"/>
              </a:rPr>
              <a:t>-1</a:t>
            </a:r>
            <a:r>
              <a:rPr kumimoji="0" lang="zh-CN" altLang="en-US" sz="2000" i="0" u="none" strike="noStrike" kern="1200" cap="none" spc="0" normalizeH="0" baseline="0" noProof="0" dirty="0">
                <a:ln>
                  <a:noFill/>
                </a:ln>
                <a:solidFill>
                  <a:srgbClr val="000000"/>
                </a:solidFill>
                <a:effectLst/>
                <a:uLnTx/>
                <a:uFillTx/>
                <a:cs typeface="+mn-ea"/>
                <a:sym typeface="+mn-lt"/>
              </a:rPr>
              <a:t>所示，将当前时间线调整为</a:t>
            </a:r>
            <a:r>
              <a:rPr kumimoji="0" lang="en-US" altLang="zh-CN" sz="2000" i="0" u="none" strike="noStrike" kern="1200" cap="none" spc="0" normalizeH="0" baseline="0" noProof="0" dirty="0">
                <a:ln>
                  <a:noFill/>
                </a:ln>
                <a:solidFill>
                  <a:srgbClr val="000000"/>
                </a:solidFill>
                <a:effectLst/>
                <a:uLnTx/>
                <a:uFillTx/>
                <a:cs typeface="+mn-ea"/>
                <a:sym typeface="+mn-lt"/>
              </a:rPr>
              <a:t>0:00:30:00</a:t>
            </a:r>
            <a:r>
              <a:rPr kumimoji="0" lang="zh-CN" altLang="en-US" sz="2000" i="0" u="none" strike="noStrike" kern="1200" cap="none" spc="0" normalizeH="0" baseline="0" noProof="0" dirty="0">
                <a:ln>
                  <a:noFill/>
                </a:ln>
                <a:solidFill>
                  <a:srgbClr val="000000"/>
                </a:solidFill>
                <a:effectLst/>
                <a:uLnTx/>
                <a:uFillTx/>
                <a:cs typeface="+mn-ea"/>
                <a:sym typeface="+mn-lt"/>
              </a:rPr>
              <a:t>，这样就可以将时间线精确到该时间点，选择“日出</a:t>
            </a:r>
            <a:r>
              <a:rPr kumimoji="0" lang="en-US" altLang="zh-CN" sz="2000" i="0" u="none" strike="noStrike" kern="1200" cap="none" spc="0" normalizeH="0" baseline="0" noProof="0" dirty="0">
                <a:ln>
                  <a:noFill/>
                </a:ln>
                <a:solidFill>
                  <a:srgbClr val="000000"/>
                </a:solidFill>
                <a:effectLst/>
                <a:uLnTx/>
                <a:uFillTx/>
                <a:cs typeface="+mn-ea"/>
                <a:sym typeface="+mn-lt"/>
              </a:rPr>
              <a:t>.MOV”</a:t>
            </a:r>
            <a:r>
              <a:rPr kumimoji="0" lang="zh-CN" altLang="en-US" sz="2000" i="0" u="none" strike="noStrike" kern="1200" cap="none" spc="0" normalizeH="0" baseline="0" noProof="0" dirty="0">
                <a:ln>
                  <a:noFill/>
                </a:ln>
                <a:solidFill>
                  <a:srgbClr val="000000"/>
                </a:solidFill>
                <a:effectLst/>
                <a:uLnTx/>
                <a:uFillTx/>
                <a:cs typeface="+mn-ea"/>
                <a:sym typeface="+mn-lt"/>
              </a:rPr>
              <a:t>，点击键盘上“</a:t>
            </a:r>
            <a:r>
              <a:rPr kumimoji="0" lang="en-US" altLang="zh-CN" sz="2000" i="0" u="none" strike="noStrike" kern="1200" cap="none" spc="0" normalizeH="0" baseline="0" noProof="0" dirty="0">
                <a:ln>
                  <a:noFill/>
                </a:ln>
                <a:solidFill>
                  <a:srgbClr val="000000"/>
                </a:solidFill>
                <a:effectLst/>
                <a:uLnTx/>
                <a:uFillTx/>
                <a:cs typeface="+mn-ea"/>
                <a:sym typeface="+mn-lt"/>
              </a:rPr>
              <a:t>ALT+]”</a:t>
            </a:r>
            <a:r>
              <a:rPr kumimoji="0" lang="zh-CN" altLang="en-US" sz="2000" i="0" u="none" strike="noStrike" kern="1200" cap="none" spc="0" normalizeH="0" baseline="0" noProof="0" dirty="0">
                <a:ln>
                  <a:noFill/>
                </a:ln>
                <a:solidFill>
                  <a:srgbClr val="000000"/>
                </a:solidFill>
                <a:effectLst/>
                <a:uLnTx/>
                <a:uFillTx/>
                <a:cs typeface="+mn-ea"/>
                <a:sym typeface="+mn-lt"/>
              </a:rPr>
              <a:t>组合键，可以将该视频素材进行剪切，如图</a:t>
            </a:r>
            <a:r>
              <a:rPr lang="en-US" altLang="zh-CN" sz="2000" dirty="0">
                <a:solidFill>
                  <a:srgbClr val="000000"/>
                </a:solidFill>
                <a:cs typeface="+mn-ea"/>
                <a:sym typeface="+mn-lt"/>
              </a:rPr>
              <a:t>2</a:t>
            </a:r>
            <a:r>
              <a:rPr kumimoji="0" lang="en-US" altLang="zh-CN" sz="2000" i="0" u="none" strike="noStrike" kern="1200" cap="none" spc="0" normalizeH="0" baseline="0" noProof="0" dirty="0">
                <a:ln>
                  <a:noFill/>
                </a:ln>
                <a:solidFill>
                  <a:srgbClr val="000000"/>
                </a:solidFill>
                <a:effectLst/>
                <a:uLnTx/>
                <a:uFillTx/>
                <a:cs typeface="+mn-ea"/>
                <a:sym typeface="+mn-lt"/>
              </a:rPr>
              <a:t>-2</a:t>
            </a:r>
            <a:r>
              <a:rPr kumimoji="0" lang="zh-CN" altLang="en-US" sz="2000" i="0" u="none" strike="noStrike" kern="1200" cap="none" spc="0" normalizeH="0" baseline="0" noProof="0" dirty="0">
                <a:ln>
                  <a:noFill/>
                </a:ln>
                <a:solidFill>
                  <a:srgbClr val="000000"/>
                </a:solidFill>
                <a:effectLst/>
                <a:uLnTx/>
                <a:uFillTx/>
                <a:cs typeface="+mn-ea"/>
                <a:sym typeface="+mn-lt"/>
              </a:rPr>
              <a:t>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4" name="图片 3"/>
          <p:cNvPicPr>
            <a:picLocks noChangeAspect="1"/>
          </p:cNvPicPr>
          <p:nvPr/>
        </p:nvPicPr>
        <p:blipFill>
          <a:blip r:embed="rId1"/>
          <a:stretch>
            <a:fillRect/>
          </a:stretch>
        </p:blipFill>
        <p:spPr>
          <a:xfrm>
            <a:off x="7478800" y="169822"/>
            <a:ext cx="2689667" cy="1380411"/>
          </a:xfrm>
          <a:prstGeom prst="rect">
            <a:avLst/>
          </a:prstGeom>
        </p:spPr>
      </p:pic>
      <p:pic>
        <p:nvPicPr>
          <p:cNvPr id="5" name="图片 4"/>
          <p:cNvPicPr>
            <a:picLocks noChangeAspect="1"/>
          </p:cNvPicPr>
          <p:nvPr/>
        </p:nvPicPr>
        <p:blipFill>
          <a:blip r:embed="rId2"/>
          <a:stretch>
            <a:fillRect/>
          </a:stretch>
        </p:blipFill>
        <p:spPr>
          <a:xfrm>
            <a:off x="7546533" y="1662794"/>
            <a:ext cx="2554200" cy="1464408"/>
          </a:xfrm>
          <a:prstGeom prst="rect">
            <a:avLst/>
          </a:prstGeom>
        </p:spPr>
      </p:pic>
      <p:sp>
        <p:nvSpPr>
          <p:cNvPr id="6" name="矩形: 圆角 5"/>
          <p:cNvSpPr/>
          <p:nvPr/>
        </p:nvSpPr>
        <p:spPr>
          <a:xfrm>
            <a:off x="10548200" y="2251112"/>
            <a:ext cx="721528" cy="219455"/>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2-2</a:t>
            </a:r>
            <a:endParaRPr lang="zh-CN" altLang="en-US" dirty="0">
              <a:solidFill>
                <a:schemeClr val="tx1"/>
              </a:solidFill>
            </a:endParaRPr>
          </a:p>
        </p:txBody>
      </p:sp>
      <p:sp>
        <p:nvSpPr>
          <p:cNvPr id="7" name="矩形: 圆角 6"/>
          <p:cNvSpPr/>
          <p:nvPr/>
        </p:nvSpPr>
        <p:spPr>
          <a:xfrm>
            <a:off x="10548200" y="750299"/>
            <a:ext cx="721528" cy="219455"/>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2-1</a:t>
            </a:r>
            <a:endParaRPr lang="zh-CN" altLang="en-US" dirty="0">
              <a:solidFill>
                <a:schemeClr val="tx1"/>
              </a:solidFill>
            </a:endParaRPr>
          </a:p>
        </p:txBody>
      </p:sp>
      <p:sp>
        <p:nvSpPr>
          <p:cNvPr id="3" name="矩形: 圆角 2"/>
          <p:cNvSpPr/>
          <p:nvPr/>
        </p:nvSpPr>
        <p:spPr>
          <a:xfrm>
            <a:off x="2516611" y="3371618"/>
            <a:ext cx="5127578" cy="310828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步骤</a:t>
            </a:r>
            <a:r>
              <a:rPr kumimoji="0" lang="en-US" altLang="zh-CN" sz="2000" i="0" u="none" strike="noStrike" kern="1200" cap="none" spc="0" normalizeH="0" baseline="0" noProof="0" dirty="0">
                <a:ln>
                  <a:noFill/>
                </a:ln>
                <a:solidFill>
                  <a:srgbClr val="000000"/>
                </a:solidFill>
                <a:effectLst/>
                <a:uLnTx/>
                <a:uFillTx/>
                <a:cs typeface="+mn-ea"/>
                <a:sym typeface="+mn-lt"/>
              </a:rPr>
              <a:t>06</a:t>
            </a:r>
            <a:r>
              <a:rPr kumimoji="0" lang="zh-CN" altLang="en-US" sz="2000" i="0" u="none" strike="noStrike" kern="1200" cap="none" spc="0" normalizeH="0" baseline="0" noProof="0" dirty="0">
                <a:ln>
                  <a:noFill/>
                </a:ln>
                <a:solidFill>
                  <a:srgbClr val="000000"/>
                </a:solidFill>
                <a:effectLst/>
                <a:uLnTx/>
                <a:uFillTx/>
                <a:cs typeface="+mn-ea"/>
                <a:sym typeface="+mn-lt"/>
              </a:rPr>
              <a:t>：在“预览”面板中，单击“播放</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停止”按钮，即可预览这段音视频，如图所示。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8" name="图片 7"/>
          <p:cNvPicPr>
            <a:picLocks noChangeAspect="1"/>
          </p:cNvPicPr>
          <p:nvPr/>
        </p:nvPicPr>
        <p:blipFill>
          <a:blip r:embed="rId3"/>
          <a:stretch>
            <a:fillRect/>
          </a:stretch>
        </p:blipFill>
        <p:spPr>
          <a:xfrm>
            <a:off x="7965824" y="3987289"/>
            <a:ext cx="3851448" cy="1876942"/>
          </a:xfrm>
          <a:prstGeom prst="rect">
            <a:avLst/>
          </a:prstGeom>
        </p:spPr>
      </p:pic>
    </p:spTree>
    <p:custDataLst>
      <p:tags r:id="rId4"/>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67629" y="2564600"/>
            <a:ext cx="1840904" cy="5931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77208" y="2627928"/>
            <a:ext cx="2031325" cy="461665"/>
          </a:xfrm>
          <a:prstGeom prst="rect">
            <a:avLst/>
          </a:prstGeom>
          <a:noFill/>
        </p:spPr>
        <p:txBody>
          <a:bodyPr wrap="none" rtlCol="0">
            <a:spAutoFit/>
          </a:bodyPr>
          <a:lstStyle/>
          <a:p>
            <a:pPr algn="ctr"/>
            <a:r>
              <a:rPr lang="zh-CN" altLang="en-US" sz="2400" b="1" dirty="0">
                <a:solidFill>
                  <a:schemeClr val="bg1"/>
                </a:solidFill>
              </a:rPr>
              <a:t>“项目”面板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153887" y="3700207"/>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8" name="文本框 17"/>
          <p:cNvSpPr txBox="1"/>
          <p:nvPr/>
        </p:nvSpPr>
        <p:spPr>
          <a:xfrm>
            <a:off x="0" y="4632425"/>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19" name="等腰三角形 18"/>
          <p:cNvSpPr/>
          <p:nvPr/>
        </p:nvSpPr>
        <p:spPr>
          <a:xfrm rot="16200000">
            <a:off x="2205365" y="278827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780891" y="247304"/>
            <a:ext cx="4324588" cy="302103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“项目”面板主要用于管理素材与合成。在“项目”面板中可以查看每个合成及素材的尺寸、持续时间、帧速率等相关信息，如图所示。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1"/>
          <a:stretch>
            <a:fillRect/>
          </a:stretch>
        </p:blipFill>
        <p:spPr>
          <a:xfrm>
            <a:off x="8090625" y="245572"/>
            <a:ext cx="3220842" cy="3022768"/>
          </a:xfrm>
          <a:prstGeom prst="rect">
            <a:avLst/>
          </a:prstGeom>
        </p:spPr>
      </p:pic>
      <p:sp>
        <p:nvSpPr>
          <p:cNvPr id="4" name="矩形: 圆角 3"/>
          <p:cNvSpPr/>
          <p:nvPr/>
        </p:nvSpPr>
        <p:spPr>
          <a:xfrm>
            <a:off x="2780891" y="3437261"/>
            <a:ext cx="4324588" cy="302103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en-US" altLang="zh-CN" sz="2000" i="0" u="none" strike="noStrike" kern="1200" cap="none" spc="0" normalizeH="0" baseline="0" noProof="0" dirty="0">
                <a:ln>
                  <a:noFill/>
                </a:ln>
                <a:solidFill>
                  <a:srgbClr val="000000"/>
                </a:solidFill>
                <a:effectLst/>
                <a:uLnTx/>
                <a:uFillTx/>
                <a:cs typeface="+mn-ea"/>
                <a:sym typeface="+mn-lt"/>
              </a:rPr>
              <a:t>1.</a:t>
            </a:r>
            <a:r>
              <a:rPr kumimoji="0" lang="zh-CN" altLang="en-US" sz="2000" i="0" u="none" strike="noStrike" kern="1200" cap="none" spc="0" normalizeH="0" baseline="0" noProof="0" dirty="0">
                <a:ln>
                  <a:noFill/>
                </a:ln>
                <a:solidFill>
                  <a:srgbClr val="000000"/>
                </a:solidFill>
                <a:effectLst/>
                <a:uLnTx/>
                <a:uFillTx/>
                <a:cs typeface="+mn-ea"/>
                <a:sym typeface="+mn-lt"/>
              </a:rPr>
              <a:t>素材预览区域：显示素材的基本信息，包括名称、尺寸、像素长宽比、持续时间、颜色数量、视频格式、音频编码、比特率、声音轨道，如图所示。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5" name="图片 4"/>
          <p:cNvPicPr>
            <a:picLocks noChangeAspect="1"/>
          </p:cNvPicPr>
          <p:nvPr/>
        </p:nvPicPr>
        <p:blipFill>
          <a:blip r:embed="rId2"/>
          <a:stretch>
            <a:fillRect/>
          </a:stretch>
        </p:blipFill>
        <p:spPr>
          <a:xfrm>
            <a:off x="8095085" y="3352739"/>
            <a:ext cx="3284115" cy="3436863"/>
          </a:xfrm>
          <a:prstGeom prst="rect">
            <a:avLst/>
          </a:prstGeom>
        </p:spPr>
      </p:pic>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67629" y="2564600"/>
            <a:ext cx="1840904" cy="5931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77208" y="2627928"/>
            <a:ext cx="2031325" cy="461665"/>
          </a:xfrm>
          <a:prstGeom prst="rect">
            <a:avLst/>
          </a:prstGeom>
          <a:noFill/>
        </p:spPr>
        <p:txBody>
          <a:bodyPr wrap="none" rtlCol="0">
            <a:spAutoFit/>
          </a:bodyPr>
          <a:lstStyle/>
          <a:p>
            <a:pPr algn="ctr"/>
            <a:r>
              <a:rPr lang="zh-CN" altLang="en-US" sz="2400" b="1" dirty="0">
                <a:solidFill>
                  <a:schemeClr val="bg1"/>
                </a:solidFill>
              </a:rPr>
              <a:t>“项目”面板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153887" y="3700207"/>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8" name="文本框 17"/>
          <p:cNvSpPr txBox="1"/>
          <p:nvPr/>
        </p:nvSpPr>
        <p:spPr>
          <a:xfrm>
            <a:off x="0" y="4632425"/>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19" name="等腰三角形 18"/>
          <p:cNvSpPr/>
          <p:nvPr/>
        </p:nvSpPr>
        <p:spPr>
          <a:xfrm rot="16200000">
            <a:off x="2205365" y="278827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718913" y="247304"/>
            <a:ext cx="4742465" cy="151051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en-US" altLang="zh-CN" sz="2000" i="0" u="none" strike="noStrike" kern="1200" cap="none" spc="0" normalizeH="0" baseline="0" noProof="0" dirty="0">
                <a:ln>
                  <a:noFill/>
                </a:ln>
                <a:solidFill>
                  <a:srgbClr val="000000"/>
                </a:solidFill>
                <a:effectLst/>
                <a:uLnTx/>
                <a:uFillTx/>
                <a:cs typeface="+mn-ea"/>
                <a:sym typeface="+mn-lt"/>
              </a:rPr>
              <a:t>2.</a:t>
            </a:r>
            <a:r>
              <a:rPr kumimoji="0" lang="zh-CN" altLang="en-US" sz="2000" i="0" u="none" strike="noStrike" kern="1200" cap="none" spc="0" normalizeH="0" baseline="0" noProof="0" dirty="0">
                <a:ln>
                  <a:noFill/>
                </a:ln>
                <a:solidFill>
                  <a:srgbClr val="000000"/>
                </a:solidFill>
                <a:effectLst/>
                <a:uLnTx/>
                <a:uFillTx/>
                <a:cs typeface="+mn-ea"/>
                <a:sym typeface="+mn-lt"/>
              </a:rPr>
              <a:t>素材的使用信息：点击三角形会显示素材的使用次数以及素材的使用路径，如图所示。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1"/>
          <a:stretch>
            <a:fillRect/>
          </a:stretch>
        </p:blipFill>
        <p:spPr>
          <a:xfrm>
            <a:off x="7719804" y="457671"/>
            <a:ext cx="4318144" cy="1266378"/>
          </a:xfrm>
          <a:prstGeom prst="rect">
            <a:avLst/>
          </a:prstGeom>
        </p:spPr>
      </p:pic>
      <p:sp>
        <p:nvSpPr>
          <p:cNvPr id="6" name="矩形: 圆角 5"/>
          <p:cNvSpPr/>
          <p:nvPr/>
        </p:nvSpPr>
        <p:spPr>
          <a:xfrm>
            <a:off x="2694049" y="2493717"/>
            <a:ext cx="4742465" cy="151051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en-US" altLang="zh-CN" sz="2000" i="0" u="none" strike="noStrike" kern="1200" cap="none" spc="0" normalizeH="0" baseline="0" noProof="0" dirty="0">
                <a:ln>
                  <a:noFill/>
                </a:ln>
                <a:solidFill>
                  <a:srgbClr val="000000"/>
                </a:solidFill>
                <a:effectLst/>
                <a:uLnTx/>
                <a:uFillTx/>
                <a:cs typeface="+mn-ea"/>
                <a:sym typeface="+mn-lt"/>
              </a:rPr>
              <a:t>3.</a:t>
            </a:r>
            <a:r>
              <a:rPr kumimoji="0" lang="zh-CN" altLang="en-US" sz="2000" i="0" u="none" strike="noStrike" kern="1200" cap="none" spc="0" normalizeH="0" baseline="0" noProof="0" dirty="0">
                <a:ln>
                  <a:noFill/>
                </a:ln>
                <a:solidFill>
                  <a:srgbClr val="000000"/>
                </a:solidFill>
                <a:effectLst/>
                <a:uLnTx/>
                <a:uFillTx/>
                <a:cs typeface="+mn-ea"/>
                <a:sym typeface="+mn-lt"/>
              </a:rPr>
              <a:t>快速查找某一个素材：搜索图标旁可以进行素材查找，快捷键：</a:t>
            </a:r>
            <a:r>
              <a:rPr kumimoji="0" lang="en-US" altLang="zh-CN" sz="2000" i="0" u="none" strike="noStrike" kern="1200" cap="none" spc="0" normalizeH="0" baseline="0" noProof="0" dirty="0" err="1">
                <a:ln>
                  <a:noFill/>
                </a:ln>
                <a:solidFill>
                  <a:srgbClr val="000000"/>
                </a:solidFill>
                <a:effectLst/>
                <a:uLnTx/>
                <a:uFillTx/>
                <a:cs typeface="+mn-ea"/>
                <a:sym typeface="+mn-lt"/>
              </a:rPr>
              <a:t>Ctrl+F</a:t>
            </a:r>
            <a:r>
              <a:rPr kumimoji="0" lang="zh-CN" altLang="en-US" sz="2000" i="0" u="none" strike="noStrike" kern="1200" cap="none" spc="0" normalizeH="0" baseline="0" noProof="0" dirty="0">
                <a:ln>
                  <a:noFill/>
                </a:ln>
                <a:solidFill>
                  <a:srgbClr val="000000"/>
                </a:solidFill>
                <a:effectLst/>
                <a:uLnTx/>
                <a:uFillTx/>
                <a:cs typeface="+mn-ea"/>
                <a:sym typeface="+mn-lt"/>
              </a:rPr>
              <a:t>，如图所示。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7" name="图片 6"/>
          <p:cNvPicPr>
            <a:picLocks noChangeAspect="1"/>
          </p:cNvPicPr>
          <p:nvPr/>
        </p:nvPicPr>
        <p:blipFill>
          <a:blip r:embed="rId2"/>
          <a:stretch>
            <a:fillRect/>
          </a:stretch>
        </p:blipFill>
        <p:spPr>
          <a:xfrm>
            <a:off x="7758856" y="2234333"/>
            <a:ext cx="4058569" cy="2029285"/>
          </a:xfrm>
          <a:prstGeom prst="rect">
            <a:avLst/>
          </a:prstGeom>
        </p:spPr>
      </p:pic>
      <p:sp>
        <p:nvSpPr>
          <p:cNvPr id="8" name="矩形: 圆角 7"/>
          <p:cNvSpPr/>
          <p:nvPr/>
        </p:nvSpPr>
        <p:spPr>
          <a:xfrm>
            <a:off x="2743939" y="4740130"/>
            <a:ext cx="4742465" cy="151051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en-US" altLang="zh-CN" sz="2000" i="0" u="none" strike="noStrike" kern="1200" cap="none" spc="0" normalizeH="0" baseline="0" noProof="0" dirty="0">
                <a:ln>
                  <a:noFill/>
                </a:ln>
                <a:solidFill>
                  <a:srgbClr val="000000"/>
                </a:solidFill>
                <a:effectLst/>
                <a:uLnTx/>
                <a:uFillTx/>
                <a:cs typeface="+mn-ea"/>
                <a:sym typeface="+mn-lt"/>
              </a:rPr>
              <a:t>4.</a:t>
            </a:r>
            <a:r>
              <a:rPr kumimoji="0" lang="zh-CN" altLang="en-US" sz="2000" i="0" u="none" strike="noStrike" kern="1200" cap="none" spc="0" normalizeH="0" baseline="0" noProof="0" dirty="0">
                <a:ln>
                  <a:noFill/>
                </a:ln>
                <a:solidFill>
                  <a:srgbClr val="000000"/>
                </a:solidFill>
                <a:effectLst/>
                <a:uLnTx/>
                <a:uFillTx/>
                <a:cs typeface="+mn-ea"/>
                <a:sym typeface="+mn-lt"/>
              </a:rPr>
              <a:t>找回丢失的素材：丢失的素材，选择素材右键“重新加载素材”或者“替换素材”</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文件”，如图所示。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9" name="图片 8"/>
          <p:cNvPicPr>
            <a:picLocks noChangeAspect="1"/>
          </p:cNvPicPr>
          <p:nvPr/>
        </p:nvPicPr>
        <p:blipFill>
          <a:blip r:embed="rId3"/>
          <a:stretch>
            <a:fillRect/>
          </a:stretch>
        </p:blipFill>
        <p:spPr>
          <a:xfrm>
            <a:off x="8371051" y="4519444"/>
            <a:ext cx="3035399" cy="2029284"/>
          </a:xfrm>
          <a:prstGeom prst="rect">
            <a:avLst/>
          </a:prstGeom>
        </p:spPr>
      </p:pic>
    </p:spTree>
    <p:custDataLst>
      <p:tags r:id="rId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67629" y="2564600"/>
            <a:ext cx="1840904" cy="5931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77208" y="2627928"/>
            <a:ext cx="2031325" cy="461665"/>
          </a:xfrm>
          <a:prstGeom prst="rect">
            <a:avLst/>
          </a:prstGeom>
          <a:noFill/>
        </p:spPr>
        <p:txBody>
          <a:bodyPr wrap="none" rtlCol="0">
            <a:spAutoFit/>
          </a:bodyPr>
          <a:lstStyle/>
          <a:p>
            <a:pPr algn="ctr"/>
            <a:r>
              <a:rPr lang="zh-CN" altLang="en-US" sz="2400" b="1" dirty="0">
                <a:solidFill>
                  <a:schemeClr val="bg1"/>
                </a:solidFill>
              </a:rPr>
              <a:t>“项目”面板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153887" y="3700207"/>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8" name="文本框 17"/>
          <p:cNvSpPr txBox="1"/>
          <p:nvPr/>
        </p:nvSpPr>
        <p:spPr>
          <a:xfrm>
            <a:off x="0" y="4632425"/>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19" name="等腰三角形 18"/>
          <p:cNvSpPr/>
          <p:nvPr/>
        </p:nvSpPr>
        <p:spPr>
          <a:xfrm rot="16200000">
            <a:off x="2205365" y="278827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3475722" y="136757"/>
            <a:ext cx="7199711" cy="208273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en-US" altLang="zh-CN" sz="2000" i="0" u="none" strike="noStrike" kern="1200" cap="none" spc="0" normalizeH="0" baseline="0" noProof="0" dirty="0">
                <a:ln>
                  <a:noFill/>
                </a:ln>
                <a:solidFill>
                  <a:srgbClr val="000000"/>
                </a:solidFill>
                <a:effectLst/>
                <a:uLnTx/>
                <a:uFillTx/>
                <a:cs typeface="+mn-ea"/>
                <a:sym typeface="+mn-lt"/>
              </a:rPr>
              <a:t>5.</a:t>
            </a:r>
            <a:r>
              <a:rPr kumimoji="0" lang="zh-CN" altLang="en-US" sz="2000" i="0" u="none" strike="noStrike" kern="1200" cap="none" spc="0" normalizeH="0" baseline="0" noProof="0" dirty="0">
                <a:ln>
                  <a:noFill/>
                </a:ln>
                <a:solidFill>
                  <a:srgbClr val="000000"/>
                </a:solidFill>
                <a:effectLst/>
                <a:uLnTx/>
                <a:uFillTx/>
                <a:cs typeface="+mn-ea"/>
                <a:sym typeface="+mn-lt"/>
              </a:rPr>
              <a:t>解释素材：通过修改素材的某些属性（像素长宽比、帧速率、颜色配置文件及</a:t>
            </a:r>
            <a:r>
              <a:rPr kumimoji="0" lang="en-US" altLang="zh-CN" sz="2000" i="0" u="none" strike="noStrike" kern="1200" cap="none" spc="0" normalizeH="0" baseline="0" noProof="0" dirty="0">
                <a:ln>
                  <a:noFill/>
                </a:ln>
                <a:solidFill>
                  <a:srgbClr val="000000"/>
                </a:solidFill>
                <a:effectLst/>
                <a:uLnTx/>
                <a:uFillTx/>
                <a:cs typeface="+mn-ea"/>
                <a:sym typeface="+mn-lt"/>
              </a:rPr>
              <a:t>Alpha</a:t>
            </a:r>
            <a:r>
              <a:rPr kumimoji="0" lang="zh-CN" altLang="en-US" sz="2000" i="0" u="none" strike="noStrike" kern="1200" cap="none" spc="0" normalizeH="0" baseline="0" noProof="0" dirty="0">
                <a:ln>
                  <a:noFill/>
                </a:ln>
                <a:solidFill>
                  <a:srgbClr val="000000"/>
                </a:solidFill>
                <a:effectLst/>
                <a:uLnTx/>
                <a:uFillTx/>
                <a:cs typeface="+mn-ea"/>
                <a:sym typeface="+mn-lt"/>
              </a:rPr>
              <a:t>通道类型等），使素材更容易融入到合成中，如图所示。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1"/>
          <a:stretch>
            <a:fillRect/>
          </a:stretch>
        </p:blipFill>
        <p:spPr>
          <a:xfrm>
            <a:off x="3899763" y="2954618"/>
            <a:ext cx="2814361" cy="3046132"/>
          </a:xfrm>
          <a:prstGeom prst="rect">
            <a:avLst/>
          </a:prstGeom>
        </p:spPr>
      </p:pic>
      <p:pic>
        <p:nvPicPr>
          <p:cNvPr id="5" name="图片 4"/>
          <p:cNvPicPr>
            <a:picLocks noChangeAspect="1"/>
          </p:cNvPicPr>
          <p:nvPr/>
        </p:nvPicPr>
        <p:blipFill>
          <a:blip r:embed="rId2"/>
          <a:stretch>
            <a:fillRect/>
          </a:stretch>
        </p:blipFill>
        <p:spPr>
          <a:xfrm>
            <a:off x="7487514" y="2285396"/>
            <a:ext cx="2814361" cy="4033639"/>
          </a:xfrm>
          <a:prstGeom prst="rect">
            <a:avLst/>
          </a:prstGeom>
        </p:spPr>
      </p:pic>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857250"/>
            <a:ext cx="1415772" cy="461665"/>
          </a:xfrm>
          <a:prstGeom prst="rect">
            <a:avLst/>
          </a:prstGeom>
          <a:noFill/>
        </p:spPr>
        <p:txBody>
          <a:bodyPr wrap="none" rtlCol="0">
            <a:spAutoFit/>
          </a:bodyPr>
          <a:lstStyle/>
          <a:p>
            <a:pPr algn="ctr"/>
            <a:r>
              <a:rPr lang="zh-CN" altLang="en-US" sz="2400" b="1" dirty="0">
                <a:solidFill>
                  <a:schemeClr val="bg1"/>
                </a:solidFill>
              </a:rPr>
              <a:t>本章导读</a:t>
            </a:r>
            <a:endParaRPr lang="zh-CN" altLang="en-US" sz="2400" b="1" dirty="0">
              <a:solidFill>
                <a:schemeClr val="bg1"/>
              </a:solidFill>
            </a:endParaRPr>
          </a:p>
        </p:txBody>
      </p:sp>
      <p:sp>
        <p:nvSpPr>
          <p:cNvPr id="6" name="文本框 5"/>
          <p:cNvSpPr txBox="1"/>
          <p:nvPr>
            <p:custDataLst>
              <p:tags r:id="rId1"/>
            </p:custDataLst>
          </p:nvPr>
        </p:nvSpPr>
        <p:spPr>
          <a:xfrm>
            <a:off x="501789" y="2027709"/>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学习目标</a:t>
            </a:r>
            <a:endParaRPr lang="zh-CN" altLang="en-US" sz="2400" dirty="0">
              <a:solidFill>
                <a:schemeClr val="tx1">
                  <a:lumMod val="75000"/>
                  <a:lumOff val="25000"/>
                </a:schemeClr>
              </a:solidFill>
            </a:endParaRPr>
          </a:p>
        </p:txBody>
      </p:sp>
      <p:sp>
        <p:nvSpPr>
          <p:cNvPr id="55" name="等腰三角形 54"/>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2"/>
            </p:custDataLst>
          </p:nvPr>
        </p:nvSpPr>
        <p:spPr>
          <a:xfrm>
            <a:off x="2838298" y="395021"/>
            <a:ext cx="8961120" cy="600577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3"/>
            </p:custDataLst>
          </p:nvPr>
        </p:nvSpPr>
        <p:spPr bwMode="auto">
          <a:xfrm>
            <a:off x="2953027" y="452052"/>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4"/>
            </p:custDataLst>
          </p:nvPr>
        </p:nvSpPr>
        <p:spPr bwMode="auto">
          <a:xfrm rot="10800000">
            <a:off x="11183798" y="5799875"/>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5"/>
            </p:custDataLst>
          </p:nvPr>
        </p:nvSpPr>
        <p:spPr>
          <a:xfrm>
            <a:off x="3450688" y="793923"/>
            <a:ext cx="7736339" cy="5444888"/>
          </a:xfrm>
          <a:prstGeom prst="rect">
            <a:avLst/>
          </a:prstGeom>
          <a:noFill/>
        </p:spPr>
        <p:txBody>
          <a:bodyPr wrap="square" rtlCol="0">
            <a:spAutoFit/>
          </a:bodyPr>
          <a:lstStyle/>
          <a:p>
            <a:pPr algn="just">
              <a:lnSpc>
                <a:spcPct val="150000"/>
              </a:lnSpc>
            </a:pPr>
            <a:r>
              <a:rPr lang="en-US" altLang="zh-CN" dirty="0">
                <a:solidFill>
                  <a:schemeClr val="bg2">
                    <a:lumMod val="25000"/>
                  </a:schemeClr>
                </a:solidFill>
                <a:sym typeface="+mn-ea"/>
              </a:rPr>
              <a:t>After Effects</a:t>
            </a:r>
            <a:r>
              <a:rPr lang="zh-CN" altLang="en-US" dirty="0">
                <a:solidFill>
                  <a:schemeClr val="bg2">
                    <a:lumMod val="25000"/>
                  </a:schemeClr>
                </a:solidFill>
                <a:sym typeface="+mn-ea"/>
              </a:rPr>
              <a:t>是</a:t>
            </a:r>
            <a:r>
              <a:rPr lang="en-US" altLang="zh-CN" dirty="0">
                <a:solidFill>
                  <a:schemeClr val="bg2">
                    <a:lumMod val="25000"/>
                  </a:schemeClr>
                </a:solidFill>
                <a:sym typeface="+mn-ea"/>
              </a:rPr>
              <a:t>Adobe</a:t>
            </a:r>
            <a:r>
              <a:rPr lang="zh-CN" altLang="en-US" dirty="0">
                <a:solidFill>
                  <a:schemeClr val="bg2">
                    <a:lumMod val="25000"/>
                  </a:schemeClr>
                </a:solidFill>
                <a:sym typeface="+mn-ea"/>
              </a:rPr>
              <a:t>公司推出的一款专业的视频图像特效制作软件，用于</a:t>
            </a:r>
            <a:r>
              <a:rPr lang="en-US" altLang="zh-CN" dirty="0">
                <a:solidFill>
                  <a:schemeClr val="bg2">
                    <a:lumMod val="25000"/>
                  </a:schemeClr>
                </a:solidFill>
                <a:sym typeface="+mn-ea"/>
              </a:rPr>
              <a:t>2D</a:t>
            </a:r>
            <a:r>
              <a:rPr lang="zh-CN" altLang="en-US" dirty="0">
                <a:solidFill>
                  <a:schemeClr val="bg2">
                    <a:lumMod val="25000"/>
                  </a:schemeClr>
                </a:solidFill>
                <a:sym typeface="+mn-ea"/>
              </a:rPr>
              <a:t>和</a:t>
            </a:r>
            <a:r>
              <a:rPr lang="en-US" altLang="zh-CN" dirty="0">
                <a:solidFill>
                  <a:schemeClr val="bg2">
                    <a:lumMod val="25000"/>
                  </a:schemeClr>
                </a:solidFill>
                <a:sym typeface="+mn-ea"/>
              </a:rPr>
              <a:t>3D</a:t>
            </a:r>
            <a:r>
              <a:rPr lang="zh-CN" altLang="en-US" dirty="0">
                <a:solidFill>
                  <a:schemeClr val="bg2">
                    <a:lumMod val="25000"/>
                  </a:schemeClr>
                </a:solidFill>
                <a:sym typeface="+mn-ea"/>
              </a:rPr>
              <a:t>合成、动画制作和视觉效果。作为一款享誉全球的电影视觉效果和动态图形软件，它是一款基于非线性编辑、层类型后期类软件。借助它内置的工具集，用户可以进行任何创意的视频制作。</a:t>
            </a:r>
            <a:endParaRPr lang="zh-CN" altLang="en-US" dirty="0">
              <a:solidFill>
                <a:schemeClr val="bg2">
                  <a:lumMod val="25000"/>
                </a:schemeClr>
              </a:solidFill>
              <a:sym typeface="+mn-ea"/>
            </a:endParaRPr>
          </a:p>
          <a:p>
            <a:pPr algn="just">
              <a:lnSpc>
                <a:spcPct val="150000"/>
              </a:lnSpc>
            </a:pPr>
            <a:r>
              <a:rPr lang="en-US" altLang="zh-CN" dirty="0">
                <a:solidFill>
                  <a:schemeClr val="bg2">
                    <a:lumMod val="25000"/>
                  </a:schemeClr>
                </a:solidFill>
                <a:sym typeface="+mn-ea"/>
              </a:rPr>
              <a:t>After Effects</a:t>
            </a:r>
            <a:r>
              <a:rPr lang="zh-CN" altLang="en-US" dirty="0">
                <a:solidFill>
                  <a:schemeClr val="bg2">
                    <a:lumMod val="25000"/>
                  </a:schemeClr>
                </a:solidFill>
                <a:sym typeface="+mn-ea"/>
              </a:rPr>
              <a:t>可以与其他</a:t>
            </a:r>
            <a:r>
              <a:rPr lang="en-US" altLang="zh-CN" dirty="0">
                <a:solidFill>
                  <a:schemeClr val="bg2">
                    <a:lumMod val="25000"/>
                  </a:schemeClr>
                </a:solidFill>
                <a:sym typeface="+mn-ea"/>
              </a:rPr>
              <a:t>Adobe</a:t>
            </a:r>
            <a:r>
              <a:rPr lang="zh-CN" altLang="en-US" dirty="0">
                <a:solidFill>
                  <a:schemeClr val="bg2">
                    <a:lumMod val="25000"/>
                  </a:schemeClr>
                </a:solidFill>
                <a:sym typeface="+mn-ea"/>
              </a:rPr>
              <a:t>系列软件进行无缝集成，可以非常方便地调入</a:t>
            </a:r>
            <a:r>
              <a:rPr lang="en-US" altLang="zh-CN" dirty="0">
                <a:solidFill>
                  <a:schemeClr val="bg2">
                    <a:lumMod val="25000"/>
                  </a:schemeClr>
                </a:solidFill>
                <a:sym typeface="+mn-ea"/>
              </a:rPr>
              <a:t>Photoshop</a:t>
            </a:r>
            <a:r>
              <a:rPr lang="zh-CN" altLang="en-US" dirty="0">
                <a:solidFill>
                  <a:schemeClr val="bg2">
                    <a:lumMod val="25000"/>
                  </a:schemeClr>
                </a:solidFill>
                <a:sym typeface="+mn-ea"/>
              </a:rPr>
              <a:t>，</a:t>
            </a:r>
            <a:r>
              <a:rPr lang="en-US" altLang="zh-CN" dirty="0">
                <a:solidFill>
                  <a:schemeClr val="bg2">
                    <a:lumMod val="25000"/>
                  </a:schemeClr>
                </a:solidFill>
                <a:sym typeface="+mn-ea"/>
              </a:rPr>
              <a:t>Illustrator</a:t>
            </a:r>
            <a:r>
              <a:rPr lang="zh-CN" altLang="en-US" dirty="0">
                <a:solidFill>
                  <a:schemeClr val="bg2">
                    <a:lumMod val="25000"/>
                  </a:schemeClr>
                </a:solidFill>
                <a:sym typeface="+mn-ea"/>
              </a:rPr>
              <a:t>的层文件，可以让二维和三维在一个合成中灵活混合、匹配应用，并能同时保持与灯光、阴影的交互影响。同时第三协力厂商也研发大量</a:t>
            </a:r>
            <a:r>
              <a:rPr lang="en-US" altLang="zh-CN" dirty="0">
                <a:solidFill>
                  <a:schemeClr val="bg2">
                    <a:lumMod val="25000"/>
                  </a:schemeClr>
                </a:solidFill>
                <a:sym typeface="+mn-ea"/>
              </a:rPr>
              <a:t>After Effects</a:t>
            </a:r>
            <a:r>
              <a:rPr lang="zh-CN" altLang="en-US" dirty="0">
                <a:solidFill>
                  <a:schemeClr val="bg2">
                    <a:lumMod val="25000"/>
                  </a:schemeClr>
                </a:solidFill>
                <a:sym typeface="+mn-ea"/>
              </a:rPr>
              <a:t>外挂插件程序，使其主程序功能更具实用性、便利性。</a:t>
            </a:r>
            <a:endParaRPr lang="zh-CN" altLang="en-US" dirty="0">
              <a:solidFill>
                <a:schemeClr val="bg2">
                  <a:lumMod val="25000"/>
                </a:schemeClr>
              </a:solidFill>
              <a:sym typeface="+mn-ea"/>
            </a:endParaRPr>
          </a:p>
          <a:p>
            <a:pPr algn="just">
              <a:lnSpc>
                <a:spcPct val="150000"/>
              </a:lnSpc>
            </a:pPr>
            <a:r>
              <a:rPr lang="en-US" altLang="zh-CN" dirty="0">
                <a:solidFill>
                  <a:schemeClr val="bg2">
                    <a:lumMod val="25000"/>
                  </a:schemeClr>
                </a:solidFill>
                <a:sym typeface="+mn-ea"/>
              </a:rPr>
              <a:t>After Effects 2022</a:t>
            </a:r>
            <a:r>
              <a:rPr lang="zh-CN" altLang="en-US" dirty="0">
                <a:solidFill>
                  <a:schemeClr val="bg2">
                    <a:lumMod val="25000"/>
                  </a:schemeClr>
                </a:solidFill>
                <a:sym typeface="+mn-ea"/>
              </a:rPr>
              <a:t>新版本发布并引入了一些酷炫的新功能和变化，可以增强</a:t>
            </a:r>
            <a:r>
              <a:rPr lang="en-US" altLang="zh-CN" dirty="0">
                <a:solidFill>
                  <a:schemeClr val="bg2">
                    <a:lumMod val="25000"/>
                  </a:schemeClr>
                </a:solidFill>
                <a:sym typeface="+mn-ea"/>
              </a:rPr>
              <a:t>VFX</a:t>
            </a:r>
            <a:r>
              <a:rPr lang="zh-CN" altLang="en-US" dirty="0">
                <a:solidFill>
                  <a:schemeClr val="bg2">
                    <a:lumMod val="25000"/>
                  </a:schemeClr>
                </a:solidFill>
                <a:sym typeface="+mn-ea"/>
              </a:rPr>
              <a:t>和运动图形的工作流程，创建电影字幕、标题和过渡。本章主要介绍</a:t>
            </a:r>
            <a:r>
              <a:rPr lang="en-US" altLang="zh-CN" dirty="0">
                <a:solidFill>
                  <a:schemeClr val="bg2">
                    <a:lumMod val="25000"/>
                  </a:schemeClr>
                </a:solidFill>
                <a:sym typeface="+mn-ea"/>
              </a:rPr>
              <a:t>After Effects 2022</a:t>
            </a:r>
            <a:r>
              <a:rPr lang="zh-CN" altLang="en-US" dirty="0">
                <a:solidFill>
                  <a:schemeClr val="bg2">
                    <a:lumMod val="25000"/>
                  </a:schemeClr>
                </a:solidFill>
                <a:sym typeface="+mn-ea"/>
              </a:rPr>
              <a:t>的工作界面、功能面板、菜单以及常用首选项的设置方法等内容。</a:t>
            </a:r>
            <a:endParaRPr lang="zh-CN" altLang="en-US" dirty="0">
              <a:solidFill>
                <a:schemeClr val="bg2">
                  <a:lumMod val="25000"/>
                </a:schemeClr>
              </a:solidFill>
              <a:sym typeface="+mn-ea"/>
            </a:endParaRPr>
          </a:p>
        </p:txBody>
      </p:sp>
    </p:spTree>
    <p:custDataLst>
      <p:tags r:id="rId6"/>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67629" y="2564600"/>
            <a:ext cx="1840904" cy="5931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77208" y="2627928"/>
            <a:ext cx="2031325" cy="461665"/>
          </a:xfrm>
          <a:prstGeom prst="rect">
            <a:avLst/>
          </a:prstGeom>
          <a:noFill/>
        </p:spPr>
        <p:txBody>
          <a:bodyPr wrap="none" rtlCol="0">
            <a:spAutoFit/>
          </a:bodyPr>
          <a:lstStyle/>
          <a:p>
            <a:pPr algn="ctr"/>
            <a:r>
              <a:rPr lang="zh-CN" altLang="en-US" sz="2400" b="1" dirty="0">
                <a:solidFill>
                  <a:schemeClr val="bg1"/>
                </a:solidFill>
              </a:rPr>
              <a:t>“项目”面板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153887" y="3700207"/>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8" name="文本框 17"/>
          <p:cNvSpPr txBox="1"/>
          <p:nvPr/>
        </p:nvSpPr>
        <p:spPr>
          <a:xfrm>
            <a:off x="0" y="4632425"/>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19" name="等腰三角形 18"/>
          <p:cNvSpPr/>
          <p:nvPr/>
        </p:nvSpPr>
        <p:spPr>
          <a:xfrm rot="16200000">
            <a:off x="2205365" y="278827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525881" y="1010652"/>
            <a:ext cx="5647964" cy="127163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en-US" altLang="zh-CN" sz="2000" i="0" u="none" strike="noStrike" kern="1200" cap="none" spc="0" normalizeH="0" baseline="0" noProof="0" dirty="0">
                <a:ln>
                  <a:noFill/>
                </a:ln>
                <a:solidFill>
                  <a:srgbClr val="000000"/>
                </a:solidFill>
                <a:effectLst/>
                <a:uLnTx/>
                <a:uFillTx/>
                <a:cs typeface="+mn-ea"/>
                <a:sym typeface="+mn-lt"/>
              </a:rPr>
              <a:t>6.</a:t>
            </a:r>
            <a:r>
              <a:rPr kumimoji="0" lang="zh-CN" altLang="en-US" sz="2000" i="0" u="none" strike="noStrike" kern="1200" cap="none" spc="0" normalizeH="0" baseline="0" noProof="0" dirty="0">
                <a:ln>
                  <a:noFill/>
                </a:ln>
                <a:solidFill>
                  <a:srgbClr val="000000"/>
                </a:solidFill>
                <a:effectLst/>
                <a:uLnTx/>
                <a:uFillTx/>
                <a:cs typeface="+mn-ea"/>
                <a:sym typeface="+mn-lt"/>
              </a:rPr>
              <a:t>新建文件夹：便于对素材进行分类操作，如图所示。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4" name="图片 3"/>
          <p:cNvPicPr>
            <a:picLocks noChangeAspect="1"/>
          </p:cNvPicPr>
          <p:nvPr/>
        </p:nvPicPr>
        <p:blipFill>
          <a:blip r:embed="rId1"/>
          <a:stretch>
            <a:fillRect/>
          </a:stretch>
        </p:blipFill>
        <p:spPr>
          <a:xfrm>
            <a:off x="9201485" y="573224"/>
            <a:ext cx="2269403" cy="2427733"/>
          </a:xfrm>
          <a:prstGeom prst="rect">
            <a:avLst/>
          </a:prstGeom>
        </p:spPr>
      </p:pic>
      <p:sp>
        <p:nvSpPr>
          <p:cNvPr id="7" name="矩形: 圆角 6"/>
          <p:cNvSpPr/>
          <p:nvPr/>
        </p:nvSpPr>
        <p:spPr>
          <a:xfrm>
            <a:off x="2525881" y="3809608"/>
            <a:ext cx="5926743" cy="181804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en-US" altLang="zh-CN" sz="2000" i="0" u="none" strike="noStrike" kern="1200" cap="none" spc="0" normalizeH="0" baseline="0" noProof="0" dirty="0">
                <a:ln>
                  <a:noFill/>
                </a:ln>
                <a:solidFill>
                  <a:srgbClr val="000000"/>
                </a:solidFill>
                <a:effectLst/>
                <a:uLnTx/>
                <a:uFillTx/>
                <a:cs typeface="+mn-ea"/>
                <a:sym typeface="+mn-lt"/>
              </a:rPr>
              <a:t>7.</a:t>
            </a:r>
            <a:r>
              <a:rPr kumimoji="0" lang="zh-CN" altLang="en-US" sz="2000" i="0" u="none" strike="noStrike" kern="1200" cap="none" spc="0" normalizeH="0" baseline="0" noProof="0" dirty="0">
                <a:ln>
                  <a:noFill/>
                </a:ln>
                <a:solidFill>
                  <a:srgbClr val="000000"/>
                </a:solidFill>
                <a:effectLst/>
                <a:uLnTx/>
                <a:uFillTx/>
                <a:cs typeface="+mn-ea"/>
                <a:sym typeface="+mn-lt"/>
              </a:rPr>
              <a:t>新建合成：可以修改合成名称、分辨率大小、像素长宽比、帧速率、持续时间等参数，如图所示。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8" name="图片 7"/>
          <p:cNvPicPr>
            <a:picLocks noChangeAspect="1"/>
          </p:cNvPicPr>
          <p:nvPr/>
        </p:nvPicPr>
        <p:blipFill>
          <a:blip r:embed="rId2"/>
          <a:stretch>
            <a:fillRect/>
          </a:stretch>
        </p:blipFill>
        <p:spPr>
          <a:xfrm>
            <a:off x="8740044" y="3478660"/>
            <a:ext cx="3172253" cy="2830213"/>
          </a:xfrm>
          <a:prstGeom prst="rect">
            <a:avLst/>
          </a:prstGeom>
        </p:spPr>
      </p:pic>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58861" y="3562276"/>
            <a:ext cx="1840904" cy="5931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6134" y="3578774"/>
            <a:ext cx="2024978" cy="461665"/>
          </a:xfrm>
          <a:prstGeom prst="rect">
            <a:avLst/>
          </a:prstGeom>
          <a:noFill/>
        </p:spPr>
        <p:txBody>
          <a:bodyPr wrap="none" rtlCol="0">
            <a:spAutoFit/>
          </a:bodyPr>
          <a:lstStyle/>
          <a:p>
            <a:pPr algn="ctr"/>
            <a:r>
              <a:rPr lang="zh-CN" altLang="en-US" sz="2400" b="1" dirty="0">
                <a:solidFill>
                  <a:schemeClr val="bg1"/>
                </a:solidFill>
              </a:rPr>
              <a:t>“合成”面板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0" y="4632425"/>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19" name="等腰三角形 18"/>
          <p:cNvSpPr/>
          <p:nvPr/>
        </p:nvSpPr>
        <p:spPr>
          <a:xfrm rot="16200000">
            <a:off x="2212638" y="373912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515040" y="1202369"/>
            <a:ext cx="5439497" cy="455909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在“合成”面板中，能够直观地看到要处理的素材文件。“合成”面板也不单单是效果的显示窗口，它还可以作为素材的直接处理窗口</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在</a:t>
            </a:r>
            <a:r>
              <a:rPr kumimoji="0" lang="en-US" altLang="zh-CN" sz="2000" i="0" u="none" strike="noStrike" kern="1200" cap="none" spc="0" normalizeH="0" baseline="0" noProof="0" dirty="0">
                <a:ln>
                  <a:noFill/>
                </a:ln>
                <a:solidFill>
                  <a:srgbClr val="000000"/>
                </a:solidFill>
                <a:effectLst/>
                <a:uLnTx/>
                <a:uFillTx/>
                <a:cs typeface="+mn-ea"/>
                <a:sym typeface="+mn-lt"/>
              </a:rPr>
              <a:t>After Effects 2022</a:t>
            </a:r>
            <a:r>
              <a:rPr kumimoji="0" lang="zh-CN" altLang="en-US" sz="2000" i="0" u="none" strike="noStrike" kern="1200" cap="none" spc="0" normalizeH="0" baseline="0" noProof="0" dirty="0">
                <a:ln>
                  <a:noFill/>
                </a:ln>
                <a:solidFill>
                  <a:srgbClr val="000000"/>
                </a:solidFill>
                <a:effectLst/>
                <a:uLnTx/>
                <a:uFillTx/>
                <a:cs typeface="+mn-ea"/>
                <a:sym typeface="+mn-lt"/>
              </a:rPr>
              <a:t>中的绝大多数操作都要依赖该面板来完成，可以说“合成”面板在</a:t>
            </a:r>
            <a:r>
              <a:rPr kumimoji="0" lang="en-US" altLang="zh-CN" sz="2000" i="0" u="none" strike="noStrike" kern="1200" cap="none" spc="0" normalizeH="0" baseline="0" noProof="0" dirty="0">
                <a:ln>
                  <a:noFill/>
                </a:ln>
                <a:solidFill>
                  <a:srgbClr val="000000"/>
                </a:solidFill>
                <a:effectLst/>
                <a:uLnTx/>
                <a:uFillTx/>
                <a:cs typeface="+mn-ea"/>
                <a:sym typeface="+mn-lt"/>
              </a:rPr>
              <a:t>After Effects 2022</a:t>
            </a:r>
            <a:r>
              <a:rPr kumimoji="0" lang="zh-CN" altLang="en-US" sz="2000" i="0" u="none" strike="noStrike" kern="1200" cap="none" spc="0" normalizeH="0" baseline="0" noProof="0" dirty="0">
                <a:ln>
                  <a:noFill/>
                </a:ln>
                <a:solidFill>
                  <a:srgbClr val="000000"/>
                </a:solidFill>
                <a:effectLst/>
                <a:uLnTx/>
                <a:uFillTx/>
                <a:cs typeface="+mn-ea"/>
                <a:sym typeface="+mn-lt"/>
              </a:rPr>
              <a:t>中是不可缺少的部分，如图</a:t>
            </a:r>
            <a:r>
              <a:rPr kumimoji="0" lang="en-US" altLang="zh-CN" sz="2000" i="0" u="none" strike="noStrike" kern="1200" cap="none" spc="0" normalizeH="0" baseline="0" noProof="0" dirty="0">
                <a:ln>
                  <a:noFill/>
                </a:ln>
                <a:solidFill>
                  <a:srgbClr val="000000"/>
                </a:solidFill>
                <a:effectLst/>
                <a:uLnTx/>
                <a:uFillTx/>
                <a:cs typeface="+mn-ea"/>
                <a:sym typeface="+mn-lt"/>
              </a:rPr>
              <a:t>1-28</a:t>
            </a:r>
            <a:r>
              <a:rPr kumimoji="0" lang="zh-CN" altLang="en-US" sz="2000" i="0" u="none" strike="noStrike" kern="1200" cap="none" spc="0" normalizeH="0" baseline="0" noProof="0" dirty="0">
                <a:ln>
                  <a:noFill/>
                </a:ln>
                <a:solidFill>
                  <a:srgbClr val="000000"/>
                </a:solidFill>
                <a:effectLst/>
                <a:uLnTx/>
                <a:uFillTx/>
                <a:cs typeface="+mn-ea"/>
                <a:sym typeface="+mn-lt"/>
              </a:rPr>
              <a:t>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1"/>
          <a:stretch>
            <a:fillRect/>
          </a:stretch>
        </p:blipFill>
        <p:spPr>
          <a:xfrm>
            <a:off x="8158319" y="2219487"/>
            <a:ext cx="3774820" cy="2409913"/>
          </a:xfrm>
          <a:prstGeom prst="rect">
            <a:avLst/>
          </a:prstGeom>
        </p:spPr>
      </p:pic>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58861" y="3562276"/>
            <a:ext cx="1840904" cy="5931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6134" y="3578774"/>
            <a:ext cx="2024978" cy="461665"/>
          </a:xfrm>
          <a:prstGeom prst="rect">
            <a:avLst/>
          </a:prstGeom>
          <a:noFill/>
        </p:spPr>
        <p:txBody>
          <a:bodyPr wrap="none" rtlCol="0">
            <a:spAutoFit/>
          </a:bodyPr>
          <a:lstStyle/>
          <a:p>
            <a:pPr algn="ctr"/>
            <a:r>
              <a:rPr lang="zh-CN" altLang="en-US" sz="2400" b="1" dirty="0">
                <a:solidFill>
                  <a:schemeClr val="bg1"/>
                </a:solidFill>
              </a:rPr>
              <a:t>“合成”面板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0" y="4632425"/>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19" name="等腰三角形 18"/>
          <p:cNvSpPr/>
          <p:nvPr/>
        </p:nvSpPr>
        <p:spPr>
          <a:xfrm rot="16200000">
            <a:off x="2212638" y="373912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994921" y="825476"/>
            <a:ext cx="5200812" cy="165069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a:t>
            </a:r>
            <a:r>
              <a:rPr kumimoji="0" lang="zh-CN" altLang="en-US" sz="2000" i="0" u="none" strike="noStrike" kern="1200" cap="none" spc="0" normalizeH="0" baseline="0" noProof="0" dirty="0">
                <a:ln>
                  <a:noFill/>
                </a:ln>
                <a:solidFill>
                  <a:srgbClr val="000000"/>
                </a:solidFill>
                <a:effectLst/>
                <a:uLnTx/>
                <a:uFillTx/>
                <a:cs typeface="+mn-ea"/>
                <a:sym typeface="+mn-lt"/>
              </a:rPr>
              <a:t>）显示比例       ：调节在预览窗口中看到的图像的显示比例。单击该下拉按钮。会显示可以设置的数值，如图所示，直接选择需要的数值即可调节图像的显示比例。</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sp>
        <p:nvSpPr>
          <p:cNvPr id="4" name="文本框 3"/>
          <p:cNvSpPr txBox="1"/>
          <p:nvPr/>
        </p:nvSpPr>
        <p:spPr>
          <a:xfrm>
            <a:off x="2994921" y="208828"/>
            <a:ext cx="1605280" cy="521970"/>
          </a:xfrm>
          <a:prstGeom prst="rect">
            <a:avLst/>
          </a:prstGeom>
          <a:noFill/>
        </p:spPr>
        <p:txBody>
          <a:bodyPr wrap="none" rtlCol="0">
            <a:spAutoFit/>
          </a:bodyPr>
          <a:lstStyle/>
          <a:p>
            <a:r>
              <a:rPr lang="zh-CN" altLang="en-US" sz="2800" b="1" dirty="0">
                <a:solidFill>
                  <a:schemeClr val="accent1"/>
                </a:solidFill>
              </a:rPr>
              <a:t>参数详解</a:t>
            </a:r>
            <a:endParaRPr lang="zh-CN" altLang="en-US" sz="2800" b="1" dirty="0">
              <a:solidFill>
                <a:schemeClr val="accent1"/>
              </a:solidFill>
            </a:endParaRPr>
          </a:p>
        </p:txBody>
      </p:sp>
      <p:pic>
        <p:nvPicPr>
          <p:cNvPr id="5" name="图片 4"/>
          <p:cNvPicPr>
            <a:picLocks noChangeAspect="1"/>
          </p:cNvPicPr>
          <p:nvPr/>
        </p:nvPicPr>
        <p:blipFill>
          <a:blip r:embed="rId1"/>
          <a:stretch>
            <a:fillRect/>
          </a:stretch>
        </p:blipFill>
        <p:spPr>
          <a:xfrm>
            <a:off x="10211926" y="613973"/>
            <a:ext cx="964075" cy="1963856"/>
          </a:xfrm>
          <a:prstGeom prst="rect">
            <a:avLst/>
          </a:prstGeom>
        </p:spPr>
      </p:pic>
      <p:sp>
        <p:nvSpPr>
          <p:cNvPr id="8" name="矩形 7"/>
          <p:cNvSpPr/>
          <p:nvPr/>
        </p:nvSpPr>
        <p:spPr>
          <a:xfrm>
            <a:off x="2994921" y="5364279"/>
            <a:ext cx="8043746" cy="1158027"/>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a:p>
            <a:pPr algn="just"/>
            <a:r>
              <a:rPr lang="zh-CN" altLang="en-US" dirty="0">
                <a:solidFill>
                  <a:schemeClr val="tx1"/>
                </a:solidFill>
              </a:rPr>
              <a:t>技巧小贴士：</a:t>
            </a:r>
            <a:endParaRPr lang="zh-CN" altLang="en-US" dirty="0">
              <a:solidFill>
                <a:schemeClr val="tx1"/>
              </a:solidFill>
            </a:endParaRPr>
          </a:p>
          <a:p>
            <a:pPr algn="just"/>
            <a:r>
              <a:rPr lang="zh-CN" altLang="en-US" dirty="0">
                <a:solidFill>
                  <a:schemeClr val="tx1"/>
                </a:solidFill>
              </a:rPr>
              <a:t>一般情况下</a:t>
            </a:r>
            <a:r>
              <a:rPr lang="en-US" altLang="zh-CN" dirty="0">
                <a:solidFill>
                  <a:schemeClr val="tx1"/>
                </a:solidFill>
              </a:rPr>
              <a:t>,</a:t>
            </a:r>
            <a:r>
              <a:rPr lang="zh-CN" altLang="en-US" dirty="0">
                <a:solidFill>
                  <a:schemeClr val="tx1"/>
                </a:solidFill>
              </a:rPr>
              <a:t>除了在进行细节处理的时候要调节显示比例以外</a:t>
            </a:r>
            <a:r>
              <a:rPr lang="en-US" altLang="zh-CN" dirty="0">
                <a:solidFill>
                  <a:schemeClr val="tx1"/>
                </a:solidFill>
              </a:rPr>
              <a:t>,</a:t>
            </a:r>
            <a:r>
              <a:rPr lang="zh-CN" altLang="en-US" dirty="0">
                <a:solidFill>
                  <a:schemeClr val="tx1"/>
                </a:solidFill>
              </a:rPr>
              <a:t>普遍都按照</a:t>
            </a:r>
            <a:r>
              <a:rPr lang="en-US" altLang="zh-CN" dirty="0">
                <a:solidFill>
                  <a:schemeClr val="tx1"/>
                </a:solidFill>
              </a:rPr>
              <a:t>100%</a:t>
            </a:r>
            <a:r>
              <a:rPr lang="zh-CN" altLang="en-US" dirty="0">
                <a:solidFill>
                  <a:schemeClr val="tx1"/>
                </a:solidFill>
              </a:rPr>
              <a:t>或者</a:t>
            </a:r>
            <a:r>
              <a:rPr lang="en-US" altLang="zh-CN" dirty="0">
                <a:solidFill>
                  <a:schemeClr val="tx1"/>
                </a:solidFill>
              </a:rPr>
              <a:t>50%</a:t>
            </a:r>
            <a:r>
              <a:rPr lang="zh-CN" altLang="en-US" dirty="0">
                <a:solidFill>
                  <a:schemeClr val="tx1"/>
                </a:solidFill>
              </a:rPr>
              <a:t>的显示比例进行制作。</a:t>
            </a:r>
            <a:endParaRPr lang="zh-CN" altLang="en-US" dirty="0">
              <a:solidFill>
                <a:schemeClr val="tx1"/>
              </a:solidFill>
            </a:endParaRPr>
          </a:p>
          <a:p>
            <a:pPr algn="ctr"/>
            <a:endParaRPr lang="zh-CN" altLang="en-US" dirty="0"/>
          </a:p>
        </p:txBody>
      </p:sp>
      <p:pic>
        <p:nvPicPr>
          <p:cNvPr id="9" name="图片 8"/>
          <p:cNvPicPr>
            <a:picLocks noChangeAspect="1"/>
          </p:cNvPicPr>
          <p:nvPr/>
        </p:nvPicPr>
        <p:blipFill>
          <a:blip r:embed="rId2"/>
          <a:stretch>
            <a:fillRect/>
          </a:stretch>
        </p:blipFill>
        <p:spPr>
          <a:xfrm>
            <a:off x="4863744" y="962833"/>
            <a:ext cx="731583" cy="256054"/>
          </a:xfrm>
          <a:prstGeom prst="rect">
            <a:avLst/>
          </a:prstGeom>
        </p:spPr>
      </p:pic>
      <p:sp>
        <p:nvSpPr>
          <p:cNvPr id="3" name="矩形: 圆角 2"/>
          <p:cNvSpPr/>
          <p:nvPr/>
        </p:nvSpPr>
        <p:spPr>
          <a:xfrm>
            <a:off x="2908947" y="2812433"/>
            <a:ext cx="6374105" cy="239780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2</a:t>
            </a:r>
            <a:r>
              <a:rPr kumimoji="0" lang="zh-CN" altLang="en-US" sz="2000" i="0" u="none" strike="noStrike" kern="1200" cap="none" spc="0" normalizeH="0" baseline="0" noProof="0" dirty="0">
                <a:ln>
                  <a:noFill/>
                </a:ln>
                <a:solidFill>
                  <a:srgbClr val="000000"/>
                </a:solidFill>
                <a:effectLst/>
                <a:uLnTx/>
                <a:uFillTx/>
                <a:cs typeface="+mn-ea"/>
                <a:sym typeface="+mn-lt"/>
              </a:rPr>
              <a:t>）分辨率</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向下采样系数       ：这个下拉菜单包括</a:t>
            </a:r>
            <a:r>
              <a:rPr kumimoji="0" lang="en-US" altLang="zh-CN" sz="2000" i="0" u="none" strike="noStrike" kern="1200" cap="none" spc="0" normalizeH="0" baseline="0" noProof="0" dirty="0">
                <a:ln>
                  <a:noFill/>
                </a:ln>
                <a:solidFill>
                  <a:srgbClr val="000000"/>
                </a:solidFill>
                <a:effectLst/>
                <a:uLnTx/>
                <a:uFillTx/>
                <a:cs typeface="+mn-ea"/>
                <a:sym typeface="+mn-lt"/>
              </a:rPr>
              <a:t>6</a:t>
            </a:r>
            <a:r>
              <a:rPr kumimoji="0" lang="zh-CN" altLang="en-US" sz="2000" i="0" u="none" strike="noStrike" kern="1200" cap="none" spc="0" normalizeH="0" baseline="0" noProof="0" dirty="0">
                <a:ln>
                  <a:noFill/>
                </a:ln>
                <a:solidFill>
                  <a:srgbClr val="000000"/>
                </a:solidFill>
                <a:effectLst/>
                <a:uLnTx/>
                <a:uFillTx/>
                <a:cs typeface="+mn-ea"/>
                <a:sym typeface="+mn-lt"/>
              </a:rPr>
              <a:t>个选项，用于设置不同的分辨率，如图所示。该分辨率只应用在预览窗口中，用来影响预览图像的显示质量，不会影响最终图像输出的画面质量。</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6" name="图片 5"/>
          <p:cNvPicPr>
            <a:picLocks noChangeAspect="1"/>
          </p:cNvPicPr>
          <p:nvPr/>
        </p:nvPicPr>
        <p:blipFill>
          <a:blip r:embed="rId3"/>
          <a:stretch>
            <a:fillRect/>
          </a:stretch>
        </p:blipFill>
        <p:spPr>
          <a:xfrm>
            <a:off x="9655439" y="2655616"/>
            <a:ext cx="1706828" cy="2577657"/>
          </a:xfrm>
          <a:prstGeom prst="rect">
            <a:avLst/>
          </a:prstGeom>
        </p:spPr>
      </p:pic>
      <p:pic>
        <p:nvPicPr>
          <p:cNvPr id="7" name="图片 6"/>
          <p:cNvPicPr>
            <a:picLocks noChangeAspect="1"/>
          </p:cNvPicPr>
          <p:nvPr/>
        </p:nvPicPr>
        <p:blipFill>
          <a:blip r:embed="rId4"/>
          <a:stretch>
            <a:fillRect/>
          </a:stretch>
        </p:blipFill>
        <p:spPr>
          <a:xfrm>
            <a:off x="6158966" y="3349745"/>
            <a:ext cx="585267" cy="158510"/>
          </a:xfrm>
          <a:prstGeom prst="rect">
            <a:avLst/>
          </a:prstGeom>
        </p:spPr>
      </p:pic>
    </p:spTree>
    <p:custDataLst>
      <p:tags r:id="rId5"/>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58861" y="3562276"/>
            <a:ext cx="1840904" cy="5931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6134" y="3578774"/>
            <a:ext cx="2024978" cy="461665"/>
          </a:xfrm>
          <a:prstGeom prst="rect">
            <a:avLst/>
          </a:prstGeom>
          <a:noFill/>
        </p:spPr>
        <p:txBody>
          <a:bodyPr wrap="none" rtlCol="0">
            <a:spAutoFit/>
          </a:bodyPr>
          <a:lstStyle/>
          <a:p>
            <a:pPr algn="ctr"/>
            <a:r>
              <a:rPr lang="zh-CN" altLang="en-US" sz="2400" b="1" dirty="0">
                <a:solidFill>
                  <a:schemeClr val="bg1"/>
                </a:solidFill>
              </a:rPr>
              <a:t>“合成”面板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0" y="4632425"/>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19" name="等腰三角形 18"/>
          <p:cNvSpPr/>
          <p:nvPr/>
        </p:nvSpPr>
        <p:spPr>
          <a:xfrm rot="16200000">
            <a:off x="2212638" y="373912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742918" y="1070212"/>
            <a:ext cx="5583044" cy="528707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i="0" u="none" strike="noStrike" kern="1200" cap="none" spc="0" normalizeH="0" baseline="0" noProof="0" dirty="0">
                <a:ln>
                  <a:noFill/>
                </a:ln>
                <a:solidFill>
                  <a:srgbClr val="000000"/>
                </a:solidFill>
                <a:effectLst/>
                <a:uLnTx/>
                <a:uFillTx/>
                <a:cs typeface="+mn-ea"/>
                <a:sym typeface="+mn-lt"/>
              </a:rPr>
              <a:t>●自动</a:t>
            </a:r>
            <a:r>
              <a:rPr kumimoji="0" lang="en-US" altLang="zh-CN" i="0" u="none" strike="noStrike" kern="1200" cap="none" spc="0" normalizeH="0" baseline="0" noProof="0" dirty="0">
                <a:ln>
                  <a:noFill/>
                </a:ln>
                <a:solidFill>
                  <a:srgbClr val="000000"/>
                </a:solidFill>
                <a:effectLst/>
                <a:uLnTx/>
                <a:uFillTx/>
                <a:cs typeface="+mn-ea"/>
                <a:sym typeface="+mn-lt"/>
              </a:rPr>
              <a:t>:</a:t>
            </a:r>
            <a:r>
              <a:rPr kumimoji="0" lang="zh-CN" altLang="en-US" i="0" u="none" strike="noStrike" kern="1200" cap="none" spc="0" normalizeH="0" baseline="0" noProof="0" dirty="0">
                <a:ln>
                  <a:noFill/>
                </a:ln>
                <a:solidFill>
                  <a:srgbClr val="000000"/>
                </a:solidFill>
                <a:effectLst/>
                <a:uLnTx/>
                <a:uFillTx/>
                <a:cs typeface="+mn-ea"/>
                <a:sym typeface="+mn-lt"/>
              </a:rPr>
              <a:t>根据预览窗口的大小自动适配图像的分辨率。</a:t>
            </a:r>
            <a:endParaRPr kumimoji="0" lang="zh-CN" altLang="en-US"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i="0" u="none" strike="noStrike" kern="1200" cap="none" spc="0" normalizeH="0" baseline="0" noProof="0" dirty="0">
                <a:ln>
                  <a:noFill/>
                </a:ln>
                <a:solidFill>
                  <a:srgbClr val="000000"/>
                </a:solidFill>
                <a:effectLst/>
                <a:uLnTx/>
                <a:uFillTx/>
                <a:cs typeface="+mn-ea"/>
                <a:sym typeface="+mn-lt"/>
              </a:rPr>
              <a:t>●完整</a:t>
            </a:r>
            <a:r>
              <a:rPr kumimoji="0" lang="en-US" altLang="zh-CN" i="0" u="none" strike="noStrike" kern="1200" cap="none" spc="0" normalizeH="0" baseline="0" noProof="0" dirty="0">
                <a:ln>
                  <a:noFill/>
                </a:ln>
                <a:solidFill>
                  <a:srgbClr val="000000"/>
                </a:solidFill>
                <a:effectLst/>
                <a:uLnTx/>
                <a:uFillTx/>
                <a:cs typeface="+mn-ea"/>
                <a:sym typeface="+mn-lt"/>
              </a:rPr>
              <a:t>:</a:t>
            </a:r>
            <a:r>
              <a:rPr kumimoji="0" lang="zh-CN" altLang="en-US" i="0" u="none" strike="noStrike" kern="1200" cap="none" spc="0" normalizeH="0" baseline="0" noProof="0" dirty="0">
                <a:ln>
                  <a:noFill/>
                </a:ln>
                <a:solidFill>
                  <a:srgbClr val="000000"/>
                </a:solidFill>
                <a:effectLst/>
                <a:uLnTx/>
                <a:uFillTx/>
                <a:cs typeface="+mn-ea"/>
                <a:sym typeface="+mn-lt"/>
              </a:rPr>
              <a:t>显示状态最好的图像。选择该选项时预览时间相对较长，占用系统内存资源较高。</a:t>
            </a:r>
            <a:endParaRPr kumimoji="0" lang="zh-CN" altLang="en-US"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i="0" u="none" strike="noStrike" kern="1200" cap="none" spc="0" normalizeH="0" baseline="0" noProof="0" dirty="0">
                <a:ln>
                  <a:noFill/>
                </a:ln>
                <a:solidFill>
                  <a:srgbClr val="000000"/>
                </a:solidFill>
                <a:effectLst/>
                <a:uLnTx/>
                <a:uFillTx/>
                <a:cs typeface="+mn-ea"/>
                <a:sym typeface="+mn-lt"/>
              </a:rPr>
              <a:t>●二分之一</a:t>
            </a:r>
            <a:r>
              <a:rPr kumimoji="0" lang="en-US" altLang="zh-CN" i="0" u="none" strike="noStrike" kern="1200" cap="none" spc="0" normalizeH="0" baseline="0" noProof="0" dirty="0">
                <a:ln>
                  <a:noFill/>
                </a:ln>
                <a:solidFill>
                  <a:srgbClr val="000000"/>
                </a:solidFill>
                <a:effectLst/>
                <a:uLnTx/>
                <a:uFillTx/>
                <a:cs typeface="+mn-ea"/>
                <a:sym typeface="+mn-lt"/>
              </a:rPr>
              <a:t>:</a:t>
            </a:r>
            <a:r>
              <a:rPr kumimoji="0" lang="zh-CN" altLang="en-US" i="0" u="none" strike="noStrike" kern="1200" cap="none" spc="0" normalizeH="0" baseline="0" noProof="0" dirty="0">
                <a:ln>
                  <a:noFill/>
                </a:ln>
                <a:solidFill>
                  <a:srgbClr val="000000"/>
                </a:solidFill>
                <a:effectLst/>
                <a:uLnTx/>
                <a:uFillTx/>
                <a:cs typeface="+mn-ea"/>
                <a:sym typeface="+mn-lt"/>
              </a:rPr>
              <a:t>显示“整体”分辨率拥有像素的</a:t>
            </a:r>
            <a:r>
              <a:rPr kumimoji="0" lang="en-US" altLang="zh-CN" i="0" u="none" strike="noStrike" kern="1200" cap="none" spc="0" normalizeH="0" baseline="0" noProof="0" dirty="0">
                <a:ln>
                  <a:noFill/>
                </a:ln>
                <a:solidFill>
                  <a:srgbClr val="000000"/>
                </a:solidFill>
                <a:effectLst/>
                <a:uLnTx/>
                <a:uFillTx/>
                <a:cs typeface="+mn-ea"/>
                <a:sym typeface="+mn-lt"/>
              </a:rPr>
              <a:t>1/4</a:t>
            </a:r>
            <a:r>
              <a:rPr kumimoji="0" lang="zh-CN" altLang="en-US" i="0" u="none" strike="noStrike" kern="1200" cap="none" spc="0" normalizeH="0" baseline="0" noProof="0" dirty="0">
                <a:ln>
                  <a:noFill/>
                </a:ln>
                <a:solidFill>
                  <a:srgbClr val="000000"/>
                </a:solidFill>
                <a:effectLst/>
                <a:uLnTx/>
                <a:uFillTx/>
                <a:cs typeface="+mn-ea"/>
                <a:sym typeface="+mn-lt"/>
              </a:rPr>
              <a:t>。工作时一般都会选择“二分之一”选项，当需要修改细节部分的时候再选择“完整”选项。</a:t>
            </a:r>
            <a:endParaRPr kumimoji="0" lang="zh-CN" altLang="en-US"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i="0" u="none" strike="noStrike" kern="1200" cap="none" spc="0" normalizeH="0" baseline="0" noProof="0" dirty="0">
                <a:ln>
                  <a:noFill/>
                </a:ln>
                <a:solidFill>
                  <a:srgbClr val="000000"/>
                </a:solidFill>
                <a:effectLst/>
                <a:uLnTx/>
                <a:uFillTx/>
                <a:cs typeface="+mn-ea"/>
                <a:sym typeface="+mn-lt"/>
              </a:rPr>
              <a:t>●三分之一</a:t>
            </a:r>
            <a:r>
              <a:rPr kumimoji="0" lang="en-US" altLang="zh-CN" i="0" u="none" strike="noStrike" kern="1200" cap="none" spc="0" normalizeH="0" baseline="0" noProof="0" dirty="0">
                <a:ln>
                  <a:noFill/>
                </a:ln>
                <a:solidFill>
                  <a:srgbClr val="000000"/>
                </a:solidFill>
                <a:effectLst/>
                <a:uLnTx/>
                <a:uFillTx/>
                <a:cs typeface="+mn-ea"/>
                <a:sym typeface="+mn-lt"/>
              </a:rPr>
              <a:t>:</a:t>
            </a:r>
            <a:r>
              <a:rPr kumimoji="0" lang="zh-CN" altLang="en-US" i="0" u="none" strike="noStrike" kern="1200" cap="none" spc="0" normalizeH="0" baseline="0" noProof="0" dirty="0">
                <a:ln>
                  <a:noFill/>
                </a:ln>
                <a:solidFill>
                  <a:srgbClr val="000000"/>
                </a:solidFill>
                <a:effectLst/>
                <a:uLnTx/>
                <a:uFillTx/>
                <a:cs typeface="+mn-ea"/>
                <a:sym typeface="+mn-lt"/>
              </a:rPr>
              <a:t>显示“整体”分辨率拥有像素的</a:t>
            </a:r>
            <a:r>
              <a:rPr kumimoji="0" lang="en-US" altLang="zh-CN" i="0" u="none" strike="noStrike" kern="1200" cap="none" spc="0" normalizeH="0" baseline="0" noProof="0" dirty="0">
                <a:ln>
                  <a:noFill/>
                </a:ln>
                <a:solidFill>
                  <a:srgbClr val="000000"/>
                </a:solidFill>
                <a:effectLst/>
                <a:uLnTx/>
                <a:uFillTx/>
                <a:cs typeface="+mn-ea"/>
                <a:sym typeface="+mn-lt"/>
              </a:rPr>
              <a:t>1/9</a:t>
            </a:r>
            <a:r>
              <a:rPr kumimoji="0" lang="zh-CN" altLang="en-US" i="0" u="none" strike="noStrike" kern="1200" cap="none" spc="0" normalizeH="0" baseline="0" noProof="0" dirty="0">
                <a:ln>
                  <a:noFill/>
                </a:ln>
                <a:solidFill>
                  <a:srgbClr val="000000"/>
                </a:solidFill>
                <a:effectLst/>
                <a:uLnTx/>
                <a:uFillTx/>
                <a:cs typeface="+mn-ea"/>
                <a:sym typeface="+mn-lt"/>
              </a:rPr>
              <a:t>。</a:t>
            </a:r>
            <a:endParaRPr kumimoji="0" lang="zh-CN" altLang="en-US"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i="0" u="none" strike="noStrike" kern="1200" cap="none" spc="0" normalizeH="0" baseline="0" noProof="0" dirty="0">
                <a:ln>
                  <a:noFill/>
                </a:ln>
                <a:solidFill>
                  <a:srgbClr val="000000"/>
                </a:solidFill>
                <a:effectLst/>
                <a:uLnTx/>
                <a:uFillTx/>
                <a:cs typeface="+mn-ea"/>
                <a:sym typeface="+mn-lt"/>
              </a:rPr>
              <a:t>●四分之一</a:t>
            </a:r>
            <a:r>
              <a:rPr kumimoji="0" lang="en-US" altLang="zh-CN" i="0" u="none" strike="noStrike" kern="1200" cap="none" spc="0" normalizeH="0" baseline="0" noProof="0" dirty="0">
                <a:ln>
                  <a:noFill/>
                </a:ln>
                <a:solidFill>
                  <a:srgbClr val="000000"/>
                </a:solidFill>
                <a:effectLst/>
                <a:uLnTx/>
                <a:uFillTx/>
                <a:cs typeface="+mn-ea"/>
                <a:sym typeface="+mn-lt"/>
              </a:rPr>
              <a:t>:</a:t>
            </a:r>
            <a:r>
              <a:rPr kumimoji="0" lang="zh-CN" altLang="en-US" i="0" u="none" strike="noStrike" kern="1200" cap="none" spc="0" normalizeH="0" baseline="0" noProof="0" dirty="0">
                <a:ln>
                  <a:noFill/>
                </a:ln>
                <a:solidFill>
                  <a:srgbClr val="000000"/>
                </a:solidFill>
                <a:effectLst/>
                <a:uLnTx/>
                <a:uFillTx/>
                <a:cs typeface="+mn-ea"/>
                <a:sym typeface="+mn-lt"/>
              </a:rPr>
              <a:t>显示“整体”分辨率拥有像素的</a:t>
            </a:r>
            <a:r>
              <a:rPr kumimoji="0" lang="en-US" altLang="zh-CN" i="0" u="none" strike="noStrike" kern="1200" cap="none" spc="0" normalizeH="0" baseline="0" noProof="0" dirty="0">
                <a:ln>
                  <a:noFill/>
                </a:ln>
                <a:solidFill>
                  <a:srgbClr val="000000"/>
                </a:solidFill>
                <a:effectLst/>
                <a:uLnTx/>
                <a:uFillTx/>
                <a:cs typeface="+mn-ea"/>
                <a:sym typeface="+mn-lt"/>
              </a:rPr>
              <a:t>1/16</a:t>
            </a:r>
            <a:r>
              <a:rPr kumimoji="0" lang="zh-CN" altLang="en-US" i="0" u="none" strike="noStrike" kern="1200" cap="none" spc="0" normalizeH="0" baseline="0" noProof="0" dirty="0">
                <a:ln>
                  <a:noFill/>
                </a:ln>
                <a:solidFill>
                  <a:srgbClr val="000000"/>
                </a:solidFill>
                <a:effectLst/>
                <a:uLnTx/>
                <a:uFillTx/>
                <a:cs typeface="+mn-ea"/>
                <a:sym typeface="+mn-lt"/>
              </a:rPr>
              <a:t>。</a:t>
            </a:r>
            <a:endParaRPr kumimoji="0" lang="zh-CN" altLang="en-US"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i="0" u="none" strike="noStrike" kern="1200" cap="none" spc="0" normalizeH="0" baseline="0" noProof="0" dirty="0">
                <a:ln>
                  <a:noFill/>
                </a:ln>
                <a:solidFill>
                  <a:srgbClr val="000000"/>
                </a:solidFill>
                <a:effectLst/>
                <a:uLnTx/>
                <a:uFillTx/>
                <a:cs typeface="+mn-ea"/>
                <a:sym typeface="+mn-lt"/>
              </a:rPr>
              <a:t>●自定义</a:t>
            </a:r>
            <a:r>
              <a:rPr kumimoji="0" lang="en-US" altLang="zh-CN" i="0" u="none" strike="noStrike" kern="1200" cap="none" spc="0" normalizeH="0" baseline="0" noProof="0" dirty="0">
                <a:ln>
                  <a:noFill/>
                </a:ln>
                <a:solidFill>
                  <a:srgbClr val="000000"/>
                </a:solidFill>
                <a:effectLst/>
                <a:uLnTx/>
                <a:uFillTx/>
                <a:cs typeface="+mn-ea"/>
                <a:sym typeface="+mn-lt"/>
              </a:rPr>
              <a:t>:</a:t>
            </a:r>
            <a:r>
              <a:rPr kumimoji="0" lang="zh-CN" altLang="en-US" i="0" u="none" strike="noStrike" kern="1200" cap="none" spc="0" normalizeH="0" baseline="0" noProof="0" dirty="0">
                <a:ln>
                  <a:noFill/>
                </a:ln>
                <a:solidFill>
                  <a:srgbClr val="000000"/>
                </a:solidFill>
                <a:effectLst/>
                <a:uLnTx/>
                <a:uFillTx/>
                <a:cs typeface="+mn-ea"/>
                <a:sym typeface="+mn-lt"/>
              </a:rPr>
              <a:t>选择“自定义”选项，打开“自定义分辨率”对话框，如图所示。用户可以直接在其中设定纵横的分辨率。</a:t>
            </a:r>
            <a:endParaRPr kumimoji="0" lang="zh-CN" altLang="en-US" i="0" u="none" strike="noStrike" kern="1200" cap="none" spc="0" normalizeH="0" baseline="0" noProof="0" dirty="0">
              <a:ln>
                <a:noFill/>
              </a:ln>
              <a:solidFill>
                <a:srgbClr val="000000"/>
              </a:solidFill>
              <a:effectLst/>
              <a:uLnTx/>
              <a:uFillTx/>
              <a:cs typeface="+mn-ea"/>
              <a:sym typeface="+mn-lt"/>
            </a:endParaRPr>
          </a:p>
        </p:txBody>
      </p:sp>
      <p:sp>
        <p:nvSpPr>
          <p:cNvPr id="4" name="文本框 3"/>
          <p:cNvSpPr txBox="1"/>
          <p:nvPr/>
        </p:nvSpPr>
        <p:spPr>
          <a:xfrm>
            <a:off x="2954199" y="395094"/>
            <a:ext cx="1605280" cy="521970"/>
          </a:xfrm>
          <a:prstGeom prst="rect">
            <a:avLst/>
          </a:prstGeom>
          <a:noFill/>
        </p:spPr>
        <p:txBody>
          <a:bodyPr wrap="none" rtlCol="0">
            <a:spAutoFit/>
          </a:bodyPr>
          <a:lstStyle/>
          <a:p>
            <a:r>
              <a:rPr lang="zh-CN" altLang="en-US" sz="2800" b="1" dirty="0">
                <a:solidFill>
                  <a:schemeClr val="accent1"/>
                </a:solidFill>
              </a:rPr>
              <a:t>参数详解</a:t>
            </a:r>
            <a:endParaRPr lang="zh-CN" altLang="en-US" sz="2800" b="1" dirty="0">
              <a:solidFill>
                <a:schemeClr val="accent1"/>
              </a:solidFill>
            </a:endParaRPr>
          </a:p>
        </p:txBody>
      </p:sp>
      <p:pic>
        <p:nvPicPr>
          <p:cNvPr id="5" name="图片 4"/>
          <p:cNvPicPr>
            <a:picLocks noChangeAspect="1"/>
          </p:cNvPicPr>
          <p:nvPr/>
        </p:nvPicPr>
        <p:blipFill>
          <a:blip r:embed="rId1"/>
          <a:stretch>
            <a:fillRect/>
          </a:stretch>
        </p:blipFill>
        <p:spPr>
          <a:xfrm>
            <a:off x="8496612" y="2219487"/>
            <a:ext cx="3503888" cy="2126057"/>
          </a:xfrm>
          <a:prstGeom prst="rect">
            <a:avLst/>
          </a:prstGeom>
        </p:spPr>
      </p:pic>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58861" y="3562276"/>
            <a:ext cx="1840904" cy="5931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6134" y="3578774"/>
            <a:ext cx="2024978" cy="461665"/>
          </a:xfrm>
          <a:prstGeom prst="rect">
            <a:avLst/>
          </a:prstGeom>
          <a:noFill/>
        </p:spPr>
        <p:txBody>
          <a:bodyPr wrap="none" rtlCol="0">
            <a:spAutoFit/>
          </a:bodyPr>
          <a:lstStyle/>
          <a:p>
            <a:pPr algn="ctr"/>
            <a:r>
              <a:rPr lang="zh-CN" altLang="en-US" sz="2400" b="1" dirty="0">
                <a:solidFill>
                  <a:schemeClr val="bg1"/>
                </a:solidFill>
              </a:rPr>
              <a:t>“合成”面板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0" y="4632425"/>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19" name="等腰三角形 18"/>
          <p:cNvSpPr/>
          <p:nvPr/>
        </p:nvSpPr>
        <p:spPr>
          <a:xfrm rot="16200000">
            <a:off x="2212638" y="373912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742918" y="978299"/>
            <a:ext cx="5588282" cy="77952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i="0" u="none" strike="noStrike" kern="1200" cap="none" spc="0" normalizeH="0" baseline="0" noProof="0" dirty="0">
                <a:ln>
                  <a:noFill/>
                </a:ln>
                <a:solidFill>
                  <a:srgbClr val="000000"/>
                </a:solidFill>
                <a:effectLst/>
                <a:uLnTx/>
                <a:uFillTx/>
                <a:cs typeface="+mn-ea"/>
                <a:sym typeface="+mn-lt"/>
              </a:rPr>
              <a:t>（</a:t>
            </a:r>
            <a:r>
              <a:rPr kumimoji="0" lang="en-US" altLang="zh-CN" i="0" u="none" strike="noStrike" kern="1200" cap="none" spc="0" normalizeH="0" baseline="0" noProof="0" dirty="0">
                <a:ln>
                  <a:noFill/>
                </a:ln>
                <a:solidFill>
                  <a:srgbClr val="000000"/>
                </a:solidFill>
                <a:effectLst/>
                <a:uLnTx/>
                <a:uFillTx/>
                <a:cs typeface="+mn-ea"/>
                <a:sym typeface="+mn-lt"/>
              </a:rPr>
              <a:t>3</a:t>
            </a:r>
            <a:r>
              <a:rPr kumimoji="0" lang="zh-CN" altLang="en-US" i="0" u="none" strike="noStrike" kern="1200" cap="none" spc="0" normalizeH="0" baseline="0" noProof="0" dirty="0">
                <a:ln>
                  <a:noFill/>
                </a:ln>
                <a:solidFill>
                  <a:srgbClr val="000000"/>
                </a:solidFill>
                <a:effectLst/>
                <a:uLnTx/>
                <a:uFillTx/>
                <a:cs typeface="+mn-ea"/>
                <a:sym typeface="+mn-lt"/>
              </a:rPr>
              <a:t>）快速预览：用来设置预览素材的速度。其下拉菜单如图</a:t>
            </a:r>
            <a:r>
              <a:rPr kumimoji="0" lang="en-US" altLang="zh-CN" i="0" u="none" strike="noStrike" kern="1200" cap="none" spc="0" normalizeH="0" baseline="0" noProof="0" dirty="0">
                <a:ln>
                  <a:noFill/>
                </a:ln>
                <a:solidFill>
                  <a:srgbClr val="000000"/>
                </a:solidFill>
                <a:effectLst/>
                <a:uLnTx/>
                <a:uFillTx/>
                <a:cs typeface="+mn-ea"/>
                <a:sym typeface="+mn-lt"/>
              </a:rPr>
              <a:t>1-32</a:t>
            </a:r>
            <a:r>
              <a:rPr kumimoji="0" lang="zh-CN" altLang="en-US" i="0" u="none" strike="noStrike" kern="1200" cap="none" spc="0" normalizeH="0" baseline="0" noProof="0" dirty="0">
                <a:ln>
                  <a:noFill/>
                </a:ln>
                <a:solidFill>
                  <a:srgbClr val="000000"/>
                </a:solidFill>
                <a:effectLst/>
                <a:uLnTx/>
                <a:uFillTx/>
                <a:cs typeface="+mn-ea"/>
                <a:sym typeface="+mn-lt"/>
              </a:rPr>
              <a:t>所示。</a:t>
            </a:r>
            <a:endParaRPr kumimoji="0" lang="zh-CN" altLang="en-US" i="0" u="none" strike="noStrike" kern="1200" cap="none" spc="0" normalizeH="0" baseline="0" noProof="0" dirty="0">
              <a:ln>
                <a:noFill/>
              </a:ln>
              <a:solidFill>
                <a:srgbClr val="000000"/>
              </a:solidFill>
              <a:effectLst/>
              <a:uLnTx/>
              <a:uFillTx/>
              <a:cs typeface="+mn-ea"/>
              <a:sym typeface="+mn-lt"/>
            </a:endParaRPr>
          </a:p>
        </p:txBody>
      </p:sp>
      <p:sp>
        <p:nvSpPr>
          <p:cNvPr id="4" name="文本框 3"/>
          <p:cNvSpPr txBox="1"/>
          <p:nvPr/>
        </p:nvSpPr>
        <p:spPr>
          <a:xfrm>
            <a:off x="2954199" y="395094"/>
            <a:ext cx="1605280" cy="521970"/>
          </a:xfrm>
          <a:prstGeom prst="rect">
            <a:avLst/>
          </a:prstGeom>
          <a:noFill/>
        </p:spPr>
        <p:txBody>
          <a:bodyPr wrap="none" rtlCol="0">
            <a:spAutoFit/>
          </a:bodyPr>
          <a:lstStyle/>
          <a:p>
            <a:r>
              <a:rPr lang="zh-CN" altLang="en-US" sz="2800" b="1" dirty="0">
                <a:solidFill>
                  <a:schemeClr val="accent1"/>
                </a:solidFill>
              </a:rPr>
              <a:t>参数详解</a:t>
            </a:r>
            <a:endParaRPr lang="zh-CN" altLang="en-US" sz="2800" b="1" dirty="0">
              <a:solidFill>
                <a:schemeClr val="accent1"/>
              </a:solidFill>
            </a:endParaRPr>
          </a:p>
        </p:txBody>
      </p:sp>
      <p:pic>
        <p:nvPicPr>
          <p:cNvPr id="3" name="图片 2"/>
          <p:cNvPicPr>
            <a:picLocks noChangeAspect="1"/>
          </p:cNvPicPr>
          <p:nvPr/>
        </p:nvPicPr>
        <p:blipFill>
          <a:blip r:embed="rId1"/>
          <a:stretch>
            <a:fillRect/>
          </a:stretch>
        </p:blipFill>
        <p:spPr>
          <a:xfrm>
            <a:off x="9574552" y="784423"/>
            <a:ext cx="1652248" cy="1074539"/>
          </a:xfrm>
          <a:prstGeom prst="rect">
            <a:avLst/>
          </a:prstGeom>
        </p:spPr>
      </p:pic>
      <p:sp>
        <p:nvSpPr>
          <p:cNvPr id="6" name="矩形: 圆角 5"/>
          <p:cNvSpPr/>
          <p:nvPr/>
        </p:nvSpPr>
        <p:spPr>
          <a:xfrm>
            <a:off x="2664011" y="2177275"/>
            <a:ext cx="5588283" cy="110195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i="0" u="none" strike="noStrike" kern="1200" cap="none" spc="0" normalizeH="0" baseline="0" noProof="0" dirty="0">
                <a:ln>
                  <a:noFill/>
                </a:ln>
                <a:solidFill>
                  <a:srgbClr val="000000"/>
                </a:solidFill>
                <a:effectLst/>
                <a:uLnTx/>
                <a:uFillTx/>
                <a:cs typeface="+mn-ea"/>
                <a:sym typeface="+mn-lt"/>
              </a:rPr>
              <a:t>（</a:t>
            </a:r>
            <a:r>
              <a:rPr kumimoji="0" lang="en-US" altLang="zh-CN" i="0" u="none" strike="noStrike" kern="1200" cap="none" spc="0" normalizeH="0" baseline="0" noProof="0" dirty="0">
                <a:ln>
                  <a:noFill/>
                </a:ln>
                <a:solidFill>
                  <a:srgbClr val="000000"/>
                </a:solidFill>
                <a:effectLst/>
                <a:uLnTx/>
                <a:uFillTx/>
                <a:cs typeface="+mn-ea"/>
                <a:sym typeface="+mn-lt"/>
              </a:rPr>
              <a:t>4</a:t>
            </a:r>
            <a:r>
              <a:rPr kumimoji="0" lang="zh-CN" altLang="en-US" i="0" u="none" strike="noStrike" kern="1200" cap="none" spc="0" normalizeH="0" baseline="0" noProof="0" dirty="0">
                <a:ln>
                  <a:noFill/>
                </a:ln>
                <a:solidFill>
                  <a:srgbClr val="000000"/>
                </a:solidFill>
                <a:effectLst/>
                <a:uLnTx/>
                <a:uFillTx/>
                <a:cs typeface="+mn-ea"/>
                <a:sym typeface="+mn-lt"/>
              </a:rPr>
              <a:t>）切换透明网格：单击  该按钮可以将预览窗口的背景转换为透明状态（前提是图像带有</a:t>
            </a:r>
            <a:r>
              <a:rPr kumimoji="0" lang="en-US" altLang="zh-CN" i="0" u="none" strike="noStrike" kern="1200" cap="none" spc="0" normalizeH="0" baseline="0" noProof="0" dirty="0">
                <a:ln>
                  <a:noFill/>
                </a:ln>
                <a:solidFill>
                  <a:srgbClr val="000000"/>
                </a:solidFill>
                <a:effectLst/>
                <a:uLnTx/>
                <a:uFillTx/>
                <a:cs typeface="+mn-ea"/>
                <a:sym typeface="+mn-lt"/>
              </a:rPr>
              <a:t>Alpha</a:t>
            </a:r>
            <a:r>
              <a:rPr kumimoji="0" lang="zh-CN" altLang="en-US" i="0" u="none" strike="noStrike" kern="1200" cap="none" spc="0" normalizeH="0" baseline="0" noProof="0" dirty="0">
                <a:ln>
                  <a:noFill/>
                </a:ln>
                <a:solidFill>
                  <a:srgbClr val="000000"/>
                </a:solidFill>
                <a:effectLst/>
                <a:uLnTx/>
                <a:uFillTx/>
                <a:cs typeface="+mn-ea"/>
                <a:sym typeface="+mn-lt"/>
              </a:rPr>
              <a:t>通道</a:t>
            </a:r>
            <a:r>
              <a:rPr kumimoji="0" lang="en-US" altLang="zh-CN" i="0" u="none" strike="noStrike" kern="1200" cap="none" spc="0" normalizeH="0" baseline="0" noProof="0" dirty="0">
                <a:ln>
                  <a:noFill/>
                </a:ln>
                <a:solidFill>
                  <a:srgbClr val="000000"/>
                </a:solidFill>
                <a:effectLst/>
                <a:uLnTx/>
                <a:uFillTx/>
                <a:cs typeface="+mn-ea"/>
                <a:sym typeface="+mn-lt"/>
              </a:rPr>
              <a:t>),</a:t>
            </a:r>
            <a:r>
              <a:rPr kumimoji="0" lang="zh-CN" altLang="en-US" i="0" u="none" strike="noStrike" kern="1200" cap="none" spc="0" normalizeH="0" baseline="0" noProof="0" dirty="0">
                <a:ln>
                  <a:noFill/>
                </a:ln>
                <a:solidFill>
                  <a:srgbClr val="000000"/>
                </a:solidFill>
                <a:effectLst/>
                <a:uLnTx/>
                <a:uFillTx/>
                <a:cs typeface="+mn-ea"/>
                <a:sym typeface="+mn-lt"/>
              </a:rPr>
              <a:t>如图</a:t>
            </a:r>
            <a:r>
              <a:rPr kumimoji="0" lang="en-US" altLang="zh-CN" i="0" u="none" strike="noStrike" kern="1200" cap="none" spc="0" normalizeH="0" baseline="0" noProof="0" dirty="0">
                <a:ln>
                  <a:noFill/>
                </a:ln>
                <a:solidFill>
                  <a:srgbClr val="000000"/>
                </a:solidFill>
                <a:effectLst/>
                <a:uLnTx/>
                <a:uFillTx/>
                <a:cs typeface="+mn-ea"/>
                <a:sym typeface="+mn-lt"/>
              </a:rPr>
              <a:t>1-33</a:t>
            </a:r>
            <a:r>
              <a:rPr kumimoji="0" lang="zh-CN" altLang="en-US" i="0" u="none" strike="noStrike" kern="1200" cap="none" spc="0" normalizeH="0" baseline="0" noProof="0" dirty="0">
                <a:ln>
                  <a:noFill/>
                </a:ln>
                <a:solidFill>
                  <a:srgbClr val="000000"/>
                </a:solidFill>
                <a:effectLst/>
                <a:uLnTx/>
                <a:uFillTx/>
                <a:cs typeface="+mn-ea"/>
                <a:sym typeface="+mn-lt"/>
              </a:rPr>
              <a:t>所示。</a:t>
            </a:r>
            <a:endParaRPr kumimoji="0" lang="zh-CN" altLang="en-US" i="0" u="none" strike="noStrike" kern="1200" cap="none" spc="0" normalizeH="0" baseline="0" noProof="0" dirty="0">
              <a:ln>
                <a:noFill/>
              </a:ln>
              <a:solidFill>
                <a:srgbClr val="000000"/>
              </a:solidFill>
              <a:effectLst/>
              <a:uLnTx/>
              <a:uFillTx/>
              <a:cs typeface="+mn-ea"/>
              <a:sym typeface="+mn-lt"/>
            </a:endParaRPr>
          </a:p>
        </p:txBody>
      </p:sp>
      <p:pic>
        <p:nvPicPr>
          <p:cNvPr id="7" name="图片 6"/>
          <p:cNvPicPr>
            <a:picLocks noChangeAspect="1"/>
          </p:cNvPicPr>
          <p:nvPr/>
        </p:nvPicPr>
        <p:blipFill>
          <a:blip r:embed="rId2"/>
          <a:stretch>
            <a:fillRect/>
          </a:stretch>
        </p:blipFill>
        <p:spPr>
          <a:xfrm>
            <a:off x="9325534" y="1883195"/>
            <a:ext cx="2150283" cy="1378779"/>
          </a:xfrm>
          <a:prstGeom prst="rect">
            <a:avLst/>
          </a:prstGeom>
        </p:spPr>
      </p:pic>
      <p:pic>
        <p:nvPicPr>
          <p:cNvPr id="8" name="图片 7"/>
          <p:cNvPicPr>
            <a:picLocks noChangeAspect="1"/>
          </p:cNvPicPr>
          <p:nvPr/>
        </p:nvPicPr>
        <p:blipFill>
          <a:blip r:embed="rId3"/>
          <a:stretch>
            <a:fillRect/>
          </a:stretch>
        </p:blipFill>
        <p:spPr>
          <a:xfrm>
            <a:off x="5525350" y="2318854"/>
            <a:ext cx="170703" cy="134124"/>
          </a:xfrm>
          <a:prstGeom prst="rect">
            <a:avLst/>
          </a:prstGeom>
        </p:spPr>
      </p:pic>
      <p:sp>
        <p:nvSpPr>
          <p:cNvPr id="5" name="矩形: 圆角 4"/>
          <p:cNvSpPr/>
          <p:nvPr/>
        </p:nvSpPr>
        <p:spPr>
          <a:xfrm>
            <a:off x="2787234" y="3578773"/>
            <a:ext cx="5476233" cy="304077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5</a:t>
            </a:r>
            <a:r>
              <a:rPr kumimoji="0" lang="zh-CN" altLang="en-US" sz="2000" i="0" u="none" strike="noStrike" kern="1200" cap="none" spc="0" normalizeH="0" baseline="0" noProof="0" dirty="0">
                <a:ln>
                  <a:noFill/>
                </a:ln>
                <a:solidFill>
                  <a:srgbClr val="000000"/>
                </a:solidFill>
                <a:effectLst/>
                <a:uLnTx/>
                <a:uFillTx/>
                <a:cs typeface="+mn-ea"/>
                <a:sym typeface="+mn-lt"/>
              </a:rPr>
              <a:t>）切换蒙版和形状路径可见性 ：在使用“钢笔工具”  、“矩形工具”     或“椭园工具”  绘制蒙版的时候，使用这个按钮可以设定是否在预览窗口中显示蒙版路径，如图。</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9" name="图片 8"/>
          <p:cNvPicPr>
            <a:picLocks noChangeAspect="1"/>
          </p:cNvPicPr>
          <p:nvPr/>
        </p:nvPicPr>
        <p:blipFill>
          <a:blip r:embed="rId4"/>
          <a:stretch>
            <a:fillRect/>
          </a:stretch>
        </p:blipFill>
        <p:spPr>
          <a:xfrm>
            <a:off x="8520684" y="3713748"/>
            <a:ext cx="3507665" cy="2458452"/>
          </a:xfrm>
          <a:prstGeom prst="rect">
            <a:avLst/>
          </a:prstGeom>
        </p:spPr>
      </p:pic>
      <p:pic>
        <p:nvPicPr>
          <p:cNvPr id="11" name="图片 10"/>
          <p:cNvPicPr>
            <a:picLocks noChangeAspect="1"/>
          </p:cNvPicPr>
          <p:nvPr/>
        </p:nvPicPr>
        <p:blipFill>
          <a:blip r:embed="rId5"/>
          <a:stretch>
            <a:fillRect/>
          </a:stretch>
        </p:blipFill>
        <p:spPr>
          <a:xfrm>
            <a:off x="6808886" y="4443433"/>
            <a:ext cx="182896" cy="188992"/>
          </a:xfrm>
          <a:prstGeom prst="rect">
            <a:avLst/>
          </a:prstGeom>
        </p:spPr>
      </p:pic>
      <p:pic>
        <p:nvPicPr>
          <p:cNvPr id="12" name="图片 11"/>
          <p:cNvPicPr>
            <a:picLocks noChangeAspect="1"/>
          </p:cNvPicPr>
          <p:nvPr/>
        </p:nvPicPr>
        <p:blipFill>
          <a:blip r:embed="rId6"/>
          <a:stretch>
            <a:fillRect/>
          </a:stretch>
        </p:blipFill>
        <p:spPr>
          <a:xfrm>
            <a:off x="4458886" y="4863257"/>
            <a:ext cx="201185" cy="219475"/>
          </a:xfrm>
          <a:prstGeom prst="rect">
            <a:avLst/>
          </a:prstGeom>
        </p:spPr>
      </p:pic>
      <p:pic>
        <p:nvPicPr>
          <p:cNvPr id="20" name="图片 19"/>
          <p:cNvPicPr>
            <a:picLocks noChangeAspect="1"/>
          </p:cNvPicPr>
          <p:nvPr/>
        </p:nvPicPr>
        <p:blipFill>
          <a:blip r:embed="rId7"/>
          <a:stretch>
            <a:fillRect/>
          </a:stretch>
        </p:blipFill>
        <p:spPr>
          <a:xfrm>
            <a:off x="6552832" y="4800061"/>
            <a:ext cx="256054" cy="225572"/>
          </a:xfrm>
          <a:prstGeom prst="rect">
            <a:avLst/>
          </a:prstGeom>
        </p:spPr>
      </p:pic>
      <p:pic>
        <p:nvPicPr>
          <p:cNvPr id="21" name="图片 20"/>
          <p:cNvPicPr>
            <a:picLocks noChangeAspect="1"/>
          </p:cNvPicPr>
          <p:nvPr/>
        </p:nvPicPr>
        <p:blipFill>
          <a:blip r:embed="rId8"/>
          <a:stretch>
            <a:fillRect/>
          </a:stretch>
        </p:blipFill>
        <p:spPr>
          <a:xfrm>
            <a:off x="3637956" y="5218844"/>
            <a:ext cx="237765" cy="213378"/>
          </a:xfrm>
          <a:prstGeom prst="rect">
            <a:avLst/>
          </a:prstGeom>
        </p:spPr>
      </p:pic>
    </p:spTree>
    <p:custDataLst>
      <p:tags r:id="rId9"/>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58861" y="3562276"/>
            <a:ext cx="1840904" cy="5931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6134" y="3578774"/>
            <a:ext cx="2024978" cy="461665"/>
          </a:xfrm>
          <a:prstGeom prst="rect">
            <a:avLst/>
          </a:prstGeom>
          <a:noFill/>
        </p:spPr>
        <p:txBody>
          <a:bodyPr wrap="none" rtlCol="0">
            <a:spAutoFit/>
          </a:bodyPr>
          <a:lstStyle/>
          <a:p>
            <a:pPr algn="ctr"/>
            <a:r>
              <a:rPr lang="zh-CN" altLang="en-US" sz="2400" b="1" dirty="0">
                <a:solidFill>
                  <a:schemeClr val="bg1"/>
                </a:solidFill>
              </a:rPr>
              <a:t>“合成”面板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0" y="4632425"/>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19" name="等腰三角形 18"/>
          <p:cNvSpPr/>
          <p:nvPr/>
        </p:nvSpPr>
        <p:spPr>
          <a:xfrm rot="16200000">
            <a:off x="2212638" y="373912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954199" y="1558593"/>
            <a:ext cx="4460968" cy="404036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6</a:t>
            </a:r>
            <a:r>
              <a:rPr kumimoji="0" lang="zh-CN" altLang="en-US" sz="2000" i="0" u="none" strike="noStrike" kern="1200" cap="none" spc="0" normalizeH="0" baseline="0" noProof="0" dirty="0">
                <a:ln>
                  <a:noFill/>
                </a:ln>
                <a:solidFill>
                  <a:srgbClr val="000000"/>
                </a:solidFill>
                <a:effectLst/>
                <a:uLnTx/>
                <a:uFillTx/>
                <a:cs typeface="+mn-ea"/>
                <a:sym typeface="+mn-lt"/>
              </a:rPr>
              <a:t>）区域  ：在预览窗口中只查看显示内容的按钮。在计算机配置较低预览时间过长的时候，使用这个按钮可以达到不错的效果。单击该按钮，在预览窗口中拖拽鼠标，绘制出一个区域，就可以预览该区域的内容了，如图</a:t>
            </a:r>
            <a:r>
              <a:rPr kumimoji="0" lang="en-US" altLang="zh-CN" sz="2000" i="0" u="none" strike="noStrike" kern="1200" cap="none" spc="0" normalizeH="0" baseline="0" noProof="0" dirty="0">
                <a:ln>
                  <a:noFill/>
                </a:ln>
                <a:solidFill>
                  <a:srgbClr val="000000"/>
                </a:solidFill>
                <a:effectLst/>
                <a:uLnTx/>
                <a:uFillTx/>
                <a:cs typeface="+mn-ea"/>
                <a:sym typeface="+mn-lt"/>
              </a:rPr>
              <a:t>1-35</a:t>
            </a:r>
            <a:r>
              <a:rPr kumimoji="0" lang="zh-CN" altLang="en-US" sz="2000" i="0" u="none" strike="noStrike" kern="1200" cap="none" spc="0" normalizeH="0" baseline="0" noProof="0" dirty="0">
                <a:ln>
                  <a:noFill/>
                </a:ln>
                <a:solidFill>
                  <a:srgbClr val="000000"/>
                </a:solidFill>
                <a:effectLst/>
                <a:uLnTx/>
                <a:uFillTx/>
                <a:cs typeface="+mn-ea"/>
                <a:sym typeface="+mn-lt"/>
              </a:rPr>
              <a:t>所示。如果再次单击该按钮，又会恢复显示原来的整个区域。</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sp>
        <p:nvSpPr>
          <p:cNvPr id="4" name="文本框 3"/>
          <p:cNvSpPr txBox="1"/>
          <p:nvPr/>
        </p:nvSpPr>
        <p:spPr>
          <a:xfrm>
            <a:off x="2954199" y="395094"/>
            <a:ext cx="1605280" cy="521970"/>
          </a:xfrm>
          <a:prstGeom prst="rect">
            <a:avLst/>
          </a:prstGeom>
          <a:noFill/>
        </p:spPr>
        <p:txBody>
          <a:bodyPr wrap="none" rtlCol="0">
            <a:spAutoFit/>
          </a:bodyPr>
          <a:lstStyle/>
          <a:p>
            <a:r>
              <a:rPr lang="zh-CN" altLang="en-US" sz="2800" b="1" dirty="0">
                <a:solidFill>
                  <a:schemeClr val="accent1"/>
                </a:solidFill>
              </a:rPr>
              <a:t>参数详解</a:t>
            </a:r>
            <a:endParaRPr lang="zh-CN" altLang="en-US" sz="2800" b="1" dirty="0">
              <a:solidFill>
                <a:schemeClr val="accent1"/>
              </a:solidFill>
            </a:endParaRPr>
          </a:p>
        </p:txBody>
      </p:sp>
      <p:pic>
        <p:nvPicPr>
          <p:cNvPr id="3" name="图片 2"/>
          <p:cNvPicPr>
            <a:picLocks noChangeAspect="1"/>
          </p:cNvPicPr>
          <p:nvPr/>
        </p:nvPicPr>
        <p:blipFill>
          <a:blip r:embed="rId1"/>
          <a:stretch>
            <a:fillRect/>
          </a:stretch>
        </p:blipFill>
        <p:spPr>
          <a:xfrm>
            <a:off x="7740651" y="2078110"/>
            <a:ext cx="4256335" cy="2968331"/>
          </a:xfrm>
          <a:prstGeom prst="rect">
            <a:avLst/>
          </a:prstGeom>
        </p:spPr>
      </p:pic>
      <p:pic>
        <p:nvPicPr>
          <p:cNvPr id="6" name="图片 5"/>
          <p:cNvPicPr>
            <a:picLocks noChangeAspect="1"/>
          </p:cNvPicPr>
          <p:nvPr/>
        </p:nvPicPr>
        <p:blipFill>
          <a:blip r:embed="rId2"/>
          <a:stretch>
            <a:fillRect/>
          </a:stretch>
        </p:blipFill>
        <p:spPr>
          <a:xfrm>
            <a:off x="4449741" y="1817951"/>
            <a:ext cx="219475" cy="170703"/>
          </a:xfrm>
          <a:prstGeom prst="rect">
            <a:avLst/>
          </a:prstGeom>
        </p:spPr>
      </p:pic>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58861" y="3562276"/>
            <a:ext cx="1840904" cy="5931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6134" y="3578774"/>
            <a:ext cx="2024978" cy="461665"/>
          </a:xfrm>
          <a:prstGeom prst="rect">
            <a:avLst/>
          </a:prstGeom>
          <a:noFill/>
        </p:spPr>
        <p:txBody>
          <a:bodyPr wrap="none" rtlCol="0">
            <a:spAutoFit/>
          </a:bodyPr>
          <a:lstStyle/>
          <a:p>
            <a:pPr algn="ctr"/>
            <a:r>
              <a:rPr lang="zh-CN" altLang="en-US" sz="2400" b="1" dirty="0">
                <a:solidFill>
                  <a:schemeClr val="bg1"/>
                </a:solidFill>
              </a:rPr>
              <a:t>“合成”面板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0" y="4632425"/>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19" name="等腰三角形 18"/>
          <p:cNvSpPr/>
          <p:nvPr/>
        </p:nvSpPr>
        <p:spPr>
          <a:xfrm rot="16200000">
            <a:off x="2212638" y="373912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921092" y="1094969"/>
            <a:ext cx="4989054" cy="344729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1600" i="0" u="none" strike="noStrike" kern="1200" cap="none" spc="0" normalizeH="0" baseline="0" noProof="0" dirty="0">
                <a:ln>
                  <a:noFill/>
                </a:ln>
                <a:solidFill>
                  <a:srgbClr val="000000"/>
                </a:solidFill>
                <a:effectLst/>
                <a:uLnTx/>
                <a:uFillTx/>
                <a:cs typeface="+mn-ea"/>
                <a:sym typeface="+mn-lt"/>
              </a:rPr>
              <a:t>（</a:t>
            </a:r>
            <a:r>
              <a:rPr kumimoji="0" lang="en-US" altLang="zh-CN" sz="1600" i="0" u="none" strike="noStrike" kern="1200" cap="none" spc="0" normalizeH="0" baseline="0" noProof="0" dirty="0">
                <a:ln>
                  <a:noFill/>
                </a:ln>
                <a:solidFill>
                  <a:srgbClr val="000000"/>
                </a:solidFill>
                <a:effectLst/>
                <a:uLnTx/>
                <a:uFillTx/>
                <a:cs typeface="+mn-ea"/>
                <a:sym typeface="+mn-lt"/>
              </a:rPr>
              <a:t>7</a:t>
            </a:r>
            <a:r>
              <a:rPr kumimoji="0" lang="zh-CN" altLang="en-US" sz="1600" i="0" u="none" strike="noStrike" kern="1200" cap="none" spc="0" normalizeH="0" baseline="0" noProof="0" dirty="0">
                <a:ln>
                  <a:noFill/>
                </a:ln>
                <a:solidFill>
                  <a:srgbClr val="000000"/>
                </a:solidFill>
                <a:effectLst/>
                <a:uLnTx/>
                <a:uFillTx/>
                <a:cs typeface="+mn-ea"/>
                <a:sym typeface="+mn-lt"/>
              </a:rPr>
              <a:t>）选择网格和参考线选项：该选项组包括“标题</a:t>
            </a:r>
            <a:r>
              <a:rPr kumimoji="0" lang="en-US" altLang="zh-CN" sz="1600" i="0" u="none" strike="noStrike" kern="1200" cap="none" spc="0" normalizeH="0" baseline="0" noProof="0" dirty="0">
                <a:ln>
                  <a:noFill/>
                </a:ln>
                <a:solidFill>
                  <a:srgbClr val="000000"/>
                </a:solidFill>
                <a:effectLst/>
                <a:uLnTx/>
                <a:uFillTx/>
                <a:cs typeface="+mn-ea"/>
                <a:sym typeface="+mn-lt"/>
              </a:rPr>
              <a:t>/</a:t>
            </a:r>
            <a:r>
              <a:rPr kumimoji="0" lang="zh-CN" altLang="en-US" sz="1600" i="0" u="none" strike="noStrike" kern="1200" cap="none" spc="0" normalizeH="0" baseline="0" noProof="0" dirty="0">
                <a:ln>
                  <a:noFill/>
                </a:ln>
                <a:solidFill>
                  <a:srgbClr val="000000"/>
                </a:solidFill>
                <a:effectLst/>
                <a:uLnTx/>
                <a:uFillTx/>
                <a:cs typeface="+mn-ea"/>
                <a:sym typeface="+mn-lt"/>
              </a:rPr>
              <a:t>动作安全”、“对称网格”、“网格”、“参考线”、“标尺”、“</a:t>
            </a:r>
            <a:r>
              <a:rPr kumimoji="0" lang="en-US" altLang="zh-CN" sz="1600" i="0" u="none" strike="noStrike" kern="1200" cap="none" spc="0" normalizeH="0" baseline="0" noProof="0" dirty="0">
                <a:ln>
                  <a:noFill/>
                </a:ln>
                <a:solidFill>
                  <a:srgbClr val="000000"/>
                </a:solidFill>
                <a:effectLst/>
                <a:uLnTx/>
                <a:uFillTx/>
                <a:cs typeface="+mn-ea"/>
                <a:sym typeface="+mn-lt"/>
              </a:rPr>
              <a:t>3D</a:t>
            </a:r>
            <a:r>
              <a:rPr kumimoji="0" lang="zh-CN" altLang="en-US" sz="1600" i="0" u="none" strike="noStrike" kern="1200" cap="none" spc="0" normalizeH="0" baseline="0" noProof="0" dirty="0">
                <a:ln>
                  <a:noFill/>
                </a:ln>
                <a:solidFill>
                  <a:srgbClr val="000000"/>
                </a:solidFill>
                <a:effectLst/>
                <a:uLnTx/>
                <a:uFillTx/>
                <a:cs typeface="+mn-ea"/>
                <a:sym typeface="+mn-lt"/>
              </a:rPr>
              <a:t>参考轴”</a:t>
            </a:r>
            <a:r>
              <a:rPr kumimoji="0" lang="en-US" altLang="zh-CN" sz="1600" i="0" u="none" strike="noStrike" kern="1200" cap="none" spc="0" normalizeH="0" baseline="0" noProof="0" dirty="0">
                <a:ln>
                  <a:noFill/>
                </a:ln>
                <a:solidFill>
                  <a:srgbClr val="000000"/>
                </a:solidFill>
                <a:effectLst/>
                <a:uLnTx/>
                <a:uFillTx/>
                <a:cs typeface="+mn-ea"/>
                <a:sym typeface="+mn-lt"/>
              </a:rPr>
              <a:t>6</a:t>
            </a:r>
            <a:r>
              <a:rPr kumimoji="0" lang="zh-CN" altLang="en-US" sz="1600" i="0" u="none" strike="noStrike" kern="1200" cap="none" spc="0" normalizeH="0" baseline="0" noProof="0" dirty="0">
                <a:ln>
                  <a:noFill/>
                </a:ln>
                <a:solidFill>
                  <a:srgbClr val="000000"/>
                </a:solidFill>
                <a:effectLst/>
                <a:uLnTx/>
                <a:uFillTx/>
                <a:cs typeface="+mn-ea"/>
                <a:sym typeface="+mn-lt"/>
              </a:rPr>
              <a:t>个选项，如图所示。内线框是标题安全框</a:t>
            </a:r>
            <a:r>
              <a:rPr kumimoji="0" lang="en-US" altLang="zh-CN" sz="1600" i="0" u="none" strike="noStrike" kern="1200" cap="none" spc="0" normalizeH="0" baseline="0" noProof="0" dirty="0">
                <a:ln>
                  <a:noFill/>
                </a:ln>
                <a:solidFill>
                  <a:srgbClr val="000000"/>
                </a:solidFill>
                <a:effectLst/>
                <a:uLnTx/>
                <a:uFillTx/>
                <a:cs typeface="+mn-ea"/>
                <a:sym typeface="+mn-lt"/>
              </a:rPr>
              <a:t>,</a:t>
            </a:r>
            <a:r>
              <a:rPr kumimoji="0" lang="zh-CN" altLang="en-US" sz="1600" i="0" u="none" strike="noStrike" kern="1200" cap="none" spc="0" normalizeH="0" baseline="0" noProof="0" dirty="0">
                <a:ln>
                  <a:noFill/>
                </a:ln>
                <a:solidFill>
                  <a:srgbClr val="000000"/>
                </a:solidFill>
                <a:effectLst/>
                <a:uLnTx/>
                <a:uFillTx/>
                <a:cs typeface="+mn-ea"/>
                <a:sym typeface="+mn-lt"/>
              </a:rPr>
              <a:t>在画面上输入文字的时候不能超出这个框，如果超出了这个框</a:t>
            </a:r>
            <a:r>
              <a:rPr kumimoji="0" lang="en-US" altLang="zh-CN" sz="1600" i="0" u="none" strike="noStrike" kern="1200" cap="none" spc="0" normalizeH="0" baseline="0" noProof="0" dirty="0">
                <a:ln>
                  <a:noFill/>
                </a:ln>
                <a:solidFill>
                  <a:srgbClr val="000000"/>
                </a:solidFill>
                <a:effectLst/>
                <a:uLnTx/>
                <a:uFillTx/>
                <a:cs typeface="+mn-ea"/>
                <a:sym typeface="+mn-lt"/>
              </a:rPr>
              <a:t>,</a:t>
            </a:r>
            <a:r>
              <a:rPr kumimoji="0" lang="zh-CN" altLang="en-US" sz="1600" i="0" u="none" strike="noStrike" kern="1200" cap="none" spc="0" normalizeH="0" baseline="0" noProof="0" dirty="0">
                <a:ln>
                  <a:noFill/>
                </a:ln>
                <a:solidFill>
                  <a:srgbClr val="000000"/>
                </a:solidFill>
                <a:effectLst/>
                <a:uLnTx/>
                <a:uFillTx/>
                <a:cs typeface="+mn-ea"/>
                <a:sym typeface="+mn-lt"/>
              </a:rPr>
              <a:t>那么超出的部分就不会显示在电视画面上。</a:t>
            </a:r>
            <a:endParaRPr kumimoji="0" lang="zh-CN" altLang="en-US" sz="16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1600" i="0" u="none" strike="noStrike" kern="1200" cap="none" spc="0" normalizeH="0" baseline="0" noProof="0" dirty="0">
                <a:ln>
                  <a:noFill/>
                </a:ln>
                <a:solidFill>
                  <a:srgbClr val="000000"/>
                </a:solidFill>
                <a:effectLst/>
                <a:uLnTx/>
                <a:uFillTx/>
                <a:cs typeface="+mn-ea"/>
                <a:sym typeface="+mn-lt"/>
              </a:rPr>
              <a:t>外线框是操作安全框，运动对象的所有内容都必须显示在该框的内部。如果超出了这个框</a:t>
            </a:r>
            <a:r>
              <a:rPr kumimoji="0" lang="en-US" altLang="zh-CN" sz="1600" i="0" u="none" strike="noStrike" kern="1200" cap="none" spc="0" normalizeH="0" baseline="0" noProof="0" dirty="0">
                <a:ln>
                  <a:noFill/>
                </a:ln>
                <a:solidFill>
                  <a:srgbClr val="000000"/>
                </a:solidFill>
                <a:effectLst/>
                <a:uLnTx/>
                <a:uFillTx/>
                <a:cs typeface="+mn-ea"/>
                <a:sym typeface="+mn-lt"/>
              </a:rPr>
              <a:t>,</a:t>
            </a:r>
            <a:r>
              <a:rPr kumimoji="0" lang="zh-CN" altLang="en-US" sz="1600" i="0" u="none" strike="noStrike" kern="1200" cap="none" spc="0" normalizeH="0" baseline="0" noProof="0" dirty="0">
                <a:ln>
                  <a:noFill/>
                </a:ln>
                <a:solidFill>
                  <a:srgbClr val="000000"/>
                </a:solidFill>
                <a:effectLst/>
                <a:uLnTx/>
                <a:uFillTx/>
                <a:cs typeface="+mn-ea"/>
                <a:sym typeface="+mn-lt"/>
              </a:rPr>
              <a:t>超出的部分就不会显示在电视画面上。</a:t>
            </a:r>
            <a:endParaRPr kumimoji="0" lang="zh-CN" altLang="en-US" sz="1600" i="0" u="none" strike="noStrike" kern="1200" cap="none" spc="0" normalizeH="0" baseline="0" noProof="0" dirty="0">
              <a:ln>
                <a:noFill/>
              </a:ln>
              <a:solidFill>
                <a:srgbClr val="000000"/>
              </a:solidFill>
              <a:effectLst/>
              <a:uLnTx/>
              <a:uFillTx/>
              <a:cs typeface="+mn-ea"/>
              <a:sym typeface="+mn-lt"/>
            </a:endParaRPr>
          </a:p>
        </p:txBody>
      </p:sp>
      <p:sp>
        <p:nvSpPr>
          <p:cNvPr id="4" name="文本框 3"/>
          <p:cNvSpPr txBox="1"/>
          <p:nvPr/>
        </p:nvSpPr>
        <p:spPr>
          <a:xfrm>
            <a:off x="2954199" y="395094"/>
            <a:ext cx="1605280" cy="521970"/>
          </a:xfrm>
          <a:prstGeom prst="rect">
            <a:avLst/>
          </a:prstGeom>
          <a:noFill/>
        </p:spPr>
        <p:txBody>
          <a:bodyPr wrap="none" rtlCol="0">
            <a:spAutoFit/>
          </a:bodyPr>
          <a:lstStyle/>
          <a:p>
            <a:r>
              <a:rPr lang="zh-CN" altLang="en-US" sz="2800" b="1" dirty="0">
                <a:solidFill>
                  <a:schemeClr val="accent1"/>
                </a:solidFill>
              </a:rPr>
              <a:t>参数详解</a:t>
            </a:r>
            <a:endParaRPr lang="zh-CN" altLang="en-US" sz="2800" b="1" dirty="0">
              <a:solidFill>
                <a:schemeClr val="accent1"/>
              </a:solidFill>
            </a:endParaRPr>
          </a:p>
        </p:txBody>
      </p:sp>
      <p:pic>
        <p:nvPicPr>
          <p:cNvPr id="5" name="图片 4"/>
          <p:cNvPicPr>
            <a:picLocks noChangeAspect="1"/>
          </p:cNvPicPr>
          <p:nvPr/>
        </p:nvPicPr>
        <p:blipFill>
          <a:blip r:embed="rId1"/>
          <a:stretch>
            <a:fillRect/>
          </a:stretch>
        </p:blipFill>
        <p:spPr>
          <a:xfrm>
            <a:off x="8377790" y="1188746"/>
            <a:ext cx="2944415" cy="2966723"/>
          </a:xfrm>
          <a:prstGeom prst="rect">
            <a:avLst/>
          </a:prstGeom>
        </p:spPr>
      </p:pic>
      <p:sp>
        <p:nvSpPr>
          <p:cNvPr id="7" name="矩形 6"/>
          <p:cNvSpPr/>
          <p:nvPr/>
        </p:nvSpPr>
        <p:spPr>
          <a:xfrm>
            <a:off x="2954199" y="5019748"/>
            <a:ext cx="5134152" cy="1247238"/>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a:p>
            <a:pPr algn="just"/>
            <a:r>
              <a:rPr lang="zh-CN" altLang="en-US" dirty="0">
                <a:solidFill>
                  <a:schemeClr val="tx1"/>
                </a:solidFill>
              </a:rPr>
              <a:t>技巧小贴士：</a:t>
            </a:r>
            <a:endParaRPr lang="zh-CN" altLang="en-US" dirty="0">
              <a:solidFill>
                <a:schemeClr val="tx1"/>
              </a:solidFill>
            </a:endParaRPr>
          </a:p>
          <a:p>
            <a:pPr algn="just"/>
            <a:r>
              <a:rPr lang="zh-CN" altLang="en-US" dirty="0">
                <a:solidFill>
                  <a:schemeClr val="tx1"/>
                </a:solidFill>
              </a:rPr>
              <a:t>安全框的主要作用是表明显示监视器上工作的安全区域，安全框由内线框和外线框两部分构成，如图所示。</a:t>
            </a:r>
            <a:endParaRPr lang="zh-CN" altLang="en-US" dirty="0">
              <a:solidFill>
                <a:schemeClr val="tx1"/>
              </a:solidFill>
            </a:endParaRPr>
          </a:p>
          <a:p>
            <a:pPr algn="ctr"/>
            <a:endParaRPr lang="zh-CN" altLang="en-US" dirty="0"/>
          </a:p>
        </p:txBody>
      </p:sp>
      <p:pic>
        <p:nvPicPr>
          <p:cNvPr id="8" name="图片 7"/>
          <p:cNvPicPr>
            <a:picLocks noChangeAspect="1"/>
          </p:cNvPicPr>
          <p:nvPr/>
        </p:nvPicPr>
        <p:blipFill>
          <a:blip r:embed="rId2"/>
          <a:stretch>
            <a:fillRect/>
          </a:stretch>
        </p:blipFill>
        <p:spPr>
          <a:xfrm>
            <a:off x="8987235" y="4995387"/>
            <a:ext cx="2334970" cy="1316850"/>
          </a:xfrm>
          <a:prstGeom prst="rect">
            <a:avLst/>
          </a:prstGeom>
        </p:spPr>
      </p:pic>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58861" y="3562276"/>
            <a:ext cx="1840904" cy="5931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6134" y="3578774"/>
            <a:ext cx="2024978" cy="461665"/>
          </a:xfrm>
          <a:prstGeom prst="rect">
            <a:avLst/>
          </a:prstGeom>
          <a:noFill/>
        </p:spPr>
        <p:txBody>
          <a:bodyPr wrap="none" rtlCol="0">
            <a:spAutoFit/>
          </a:bodyPr>
          <a:lstStyle/>
          <a:p>
            <a:pPr algn="ctr"/>
            <a:r>
              <a:rPr lang="zh-CN" altLang="en-US" sz="2400" b="1" dirty="0">
                <a:solidFill>
                  <a:schemeClr val="bg1"/>
                </a:solidFill>
              </a:rPr>
              <a:t>“合成”面板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0" y="4632425"/>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19" name="等腰三角形 18"/>
          <p:cNvSpPr/>
          <p:nvPr/>
        </p:nvSpPr>
        <p:spPr>
          <a:xfrm rot="16200000">
            <a:off x="2212638" y="373912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850986" y="969102"/>
            <a:ext cx="7105813" cy="206158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8</a:t>
            </a:r>
            <a:r>
              <a:rPr kumimoji="0" lang="zh-CN" altLang="en-US" sz="2000" i="0" u="none" strike="noStrike" kern="1200" cap="none" spc="0" normalizeH="0" baseline="0" noProof="0" dirty="0">
                <a:ln>
                  <a:noFill/>
                </a:ln>
                <a:solidFill>
                  <a:srgbClr val="000000"/>
                </a:solidFill>
                <a:effectLst/>
                <a:uLnTx/>
                <a:uFillTx/>
                <a:cs typeface="+mn-ea"/>
                <a:sym typeface="+mn-lt"/>
              </a:rPr>
              <a:t>）显示通道及色彩管理设置  ：这里显示的是有关通道的内容，如图</a:t>
            </a:r>
            <a:r>
              <a:rPr kumimoji="0" lang="en-US" altLang="zh-CN" sz="2000" i="0" u="none" strike="noStrike" kern="1200" cap="none" spc="0" normalizeH="0" baseline="0" noProof="0" dirty="0">
                <a:ln>
                  <a:noFill/>
                </a:ln>
                <a:solidFill>
                  <a:srgbClr val="000000"/>
                </a:solidFill>
                <a:effectLst/>
                <a:uLnTx/>
                <a:uFillTx/>
                <a:cs typeface="+mn-ea"/>
                <a:sym typeface="+mn-lt"/>
              </a:rPr>
              <a:t>1-38</a:t>
            </a:r>
            <a:r>
              <a:rPr kumimoji="0" lang="zh-CN" altLang="en-US" sz="2000" i="0" u="none" strike="noStrike" kern="1200" cap="none" spc="0" normalizeH="0" baseline="0" noProof="0" dirty="0">
                <a:ln>
                  <a:noFill/>
                </a:ln>
                <a:solidFill>
                  <a:srgbClr val="000000"/>
                </a:solidFill>
                <a:effectLst/>
                <a:uLnTx/>
                <a:uFillTx/>
                <a:cs typeface="+mn-ea"/>
                <a:sym typeface="+mn-lt"/>
              </a:rPr>
              <a:t>所示。通道是</a:t>
            </a:r>
            <a:r>
              <a:rPr kumimoji="0" lang="en-US" altLang="zh-CN" sz="2000" i="0" u="none" strike="noStrike" kern="1200" cap="none" spc="0" normalizeH="0" baseline="0" noProof="0" dirty="0">
                <a:ln>
                  <a:noFill/>
                </a:ln>
                <a:solidFill>
                  <a:srgbClr val="000000"/>
                </a:solidFill>
                <a:effectLst/>
                <a:uLnTx/>
                <a:uFillTx/>
                <a:cs typeface="+mn-ea"/>
                <a:sym typeface="+mn-lt"/>
              </a:rPr>
              <a:t>RGBA</a:t>
            </a:r>
            <a:r>
              <a:rPr kumimoji="0" lang="zh-CN" altLang="en-US" sz="2000" i="0" u="none" strike="noStrike" kern="1200" cap="none" spc="0" normalizeH="0" baseline="0" noProof="0" dirty="0">
                <a:ln>
                  <a:noFill/>
                </a:ln>
                <a:solidFill>
                  <a:srgbClr val="000000"/>
                </a:solidFill>
                <a:effectLst/>
                <a:uLnTx/>
                <a:uFillTx/>
                <a:cs typeface="+mn-ea"/>
                <a:sym typeface="+mn-lt"/>
              </a:rPr>
              <a:t>，按照“红色”“绿色”“蓝色”“</a:t>
            </a:r>
            <a:r>
              <a:rPr kumimoji="0" lang="en-US" altLang="zh-CN" sz="2000" i="0" u="none" strike="noStrike" kern="1200" cap="none" spc="0" normalizeH="0" baseline="0" noProof="0" dirty="0">
                <a:ln>
                  <a:noFill/>
                </a:ln>
                <a:solidFill>
                  <a:srgbClr val="000000"/>
                </a:solidFill>
                <a:effectLst/>
                <a:uLnTx/>
                <a:uFillTx/>
                <a:cs typeface="+mn-ea"/>
                <a:sym typeface="+mn-lt"/>
              </a:rPr>
              <a:t>Alpha”</a:t>
            </a:r>
            <a:r>
              <a:rPr kumimoji="0" lang="zh-CN" altLang="en-US" sz="2000" i="0" u="none" strike="noStrike" kern="1200" cap="none" spc="0" normalizeH="0" baseline="0" noProof="0" dirty="0">
                <a:ln>
                  <a:noFill/>
                </a:ln>
                <a:solidFill>
                  <a:srgbClr val="000000"/>
                </a:solidFill>
                <a:effectLst/>
                <a:uLnTx/>
                <a:uFillTx/>
                <a:cs typeface="+mn-ea"/>
                <a:sym typeface="+mn-lt"/>
              </a:rPr>
              <a:t>的顺序显示。</a:t>
            </a:r>
            <a:r>
              <a:rPr kumimoji="0" lang="en-US" altLang="zh-CN" sz="2000" i="0" u="none" strike="noStrike" kern="1200" cap="none" spc="0" normalizeH="0" baseline="0" noProof="0" dirty="0">
                <a:ln>
                  <a:noFill/>
                </a:ln>
                <a:solidFill>
                  <a:srgbClr val="000000"/>
                </a:solidFill>
                <a:effectLst/>
                <a:uLnTx/>
                <a:uFillTx/>
                <a:cs typeface="+mn-ea"/>
                <a:sym typeface="+mn-lt"/>
              </a:rPr>
              <a:t>Alpha</a:t>
            </a:r>
            <a:r>
              <a:rPr kumimoji="0" lang="zh-CN" altLang="en-US" sz="2000" i="0" u="none" strike="noStrike" kern="1200" cap="none" spc="0" normalizeH="0" baseline="0" noProof="0" dirty="0">
                <a:ln>
                  <a:noFill/>
                </a:ln>
                <a:solidFill>
                  <a:srgbClr val="000000"/>
                </a:solidFill>
                <a:effectLst/>
                <a:uLnTx/>
                <a:uFillTx/>
                <a:cs typeface="+mn-ea"/>
                <a:sym typeface="+mn-lt"/>
              </a:rPr>
              <a:t>通道的基本背景是黑色，而白色的部分则表示选区，灰色系列的颜色会呈半透明状态，在图层中可以提取这些信息并加以使用。</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sp>
        <p:nvSpPr>
          <p:cNvPr id="4" name="文本框 3"/>
          <p:cNvSpPr txBox="1"/>
          <p:nvPr/>
        </p:nvSpPr>
        <p:spPr>
          <a:xfrm>
            <a:off x="2954199" y="447132"/>
            <a:ext cx="1605280" cy="521970"/>
          </a:xfrm>
          <a:prstGeom prst="rect">
            <a:avLst/>
          </a:prstGeom>
          <a:noFill/>
        </p:spPr>
        <p:txBody>
          <a:bodyPr wrap="none" rtlCol="0">
            <a:spAutoFit/>
          </a:bodyPr>
          <a:lstStyle/>
          <a:p>
            <a:r>
              <a:rPr lang="zh-CN" altLang="en-US" sz="2800" b="1" dirty="0">
                <a:solidFill>
                  <a:schemeClr val="accent1"/>
                </a:solidFill>
              </a:rPr>
              <a:t>参数详解</a:t>
            </a:r>
            <a:endParaRPr lang="zh-CN" altLang="en-US" sz="2800" b="1" dirty="0">
              <a:solidFill>
                <a:schemeClr val="accent1"/>
              </a:solidFill>
            </a:endParaRPr>
          </a:p>
        </p:txBody>
      </p:sp>
      <p:pic>
        <p:nvPicPr>
          <p:cNvPr id="9" name="图片 8"/>
          <p:cNvPicPr>
            <a:picLocks noChangeAspect="1"/>
          </p:cNvPicPr>
          <p:nvPr/>
        </p:nvPicPr>
        <p:blipFill>
          <a:blip r:embed="rId1"/>
          <a:stretch>
            <a:fillRect/>
          </a:stretch>
        </p:blipFill>
        <p:spPr>
          <a:xfrm>
            <a:off x="10256510" y="841676"/>
            <a:ext cx="1473827" cy="1813940"/>
          </a:xfrm>
          <a:prstGeom prst="rect">
            <a:avLst/>
          </a:prstGeom>
        </p:spPr>
      </p:pic>
      <p:pic>
        <p:nvPicPr>
          <p:cNvPr id="11" name="图片 10"/>
          <p:cNvPicPr>
            <a:picLocks noChangeAspect="1"/>
          </p:cNvPicPr>
          <p:nvPr/>
        </p:nvPicPr>
        <p:blipFill>
          <a:blip r:embed="rId2"/>
          <a:stretch>
            <a:fillRect/>
          </a:stretch>
        </p:blipFill>
        <p:spPr>
          <a:xfrm>
            <a:off x="6545345" y="1169280"/>
            <a:ext cx="152413" cy="152413"/>
          </a:xfrm>
          <a:prstGeom prst="rect">
            <a:avLst/>
          </a:prstGeom>
        </p:spPr>
      </p:pic>
      <p:sp>
        <p:nvSpPr>
          <p:cNvPr id="5" name="矩形: 圆角 4"/>
          <p:cNvSpPr/>
          <p:nvPr/>
        </p:nvSpPr>
        <p:spPr>
          <a:xfrm>
            <a:off x="2780153" y="3124675"/>
            <a:ext cx="9090113" cy="352165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9</a:t>
            </a:r>
            <a:r>
              <a:rPr kumimoji="0" lang="zh-CN" altLang="en-US" sz="2000" i="0" u="none" strike="noStrike" kern="1200" cap="none" spc="0" normalizeH="0" baseline="0" noProof="0" dirty="0">
                <a:ln>
                  <a:noFill/>
                </a:ln>
                <a:solidFill>
                  <a:srgbClr val="000000"/>
                </a:solidFill>
                <a:effectLst/>
                <a:uLnTx/>
                <a:uFillTx/>
                <a:cs typeface="+mn-ea"/>
                <a:sym typeface="+mn-lt"/>
              </a:rPr>
              <a:t>）重置曝光     ：该功能主要用来调整曝光程度，以查看素材中亮部和暗部的细节，设计师可以在预览窗口中轻松调节图像的显示情况，而且曝光控制不会影响最终的渲染，其中  用来恢复初始值，   用来设置曝光值。</a:t>
            </a:r>
            <a:endParaRPr kumimoji="0" lang="en-US" altLang="zh-CN"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10</a:t>
            </a:r>
            <a:r>
              <a:rPr kumimoji="0" lang="zh-CN" altLang="en-US" sz="2000" i="0" u="none" strike="noStrike" kern="1200" cap="none" spc="0" normalizeH="0" baseline="0" noProof="0" dirty="0">
                <a:ln>
                  <a:noFill/>
                </a:ln>
                <a:solidFill>
                  <a:srgbClr val="000000"/>
                </a:solidFill>
                <a:effectLst/>
                <a:uLnTx/>
                <a:uFillTx/>
                <a:cs typeface="+mn-ea"/>
                <a:sym typeface="+mn-lt"/>
              </a:rPr>
              <a:t>）快照  ：“快照”的作用是把当前预览窗口中的画面拍摄成照片。拍摄的静态画面可以保存在内存中，以便以后使用，除了单击该按钮，也可以按快捷键</a:t>
            </a:r>
            <a:r>
              <a:rPr kumimoji="0" lang="en-US" altLang="zh-CN" sz="2000" i="0" u="none" strike="noStrike" kern="1200" cap="none" spc="0" normalizeH="0" baseline="0" noProof="0" dirty="0">
                <a:ln>
                  <a:noFill/>
                </a:ln>
                <a:solidFill>
                  <a:srgbClr val="000000"/>
                </a:solidFill>
                <a:effectLst/>
                <a:uLnTx/>
                <a:uFillTx/>
                <a:cs typeface="+mn-ea"/>
                <a:sym typeface="+mn-lt"/>
              </a:rPr>
              <a:t>Shift+F5</a:t>
            </a:r>
            <a:r>
              <a:rPr kumimoji="0" lang="zh-CN" altLang="en-US" sz="2000" i="0" u="none" strike="noStrike" kern="1200" cap="none" spc="0" normalizeH="0" baseline="0" noProof="0" dirty="0">
                <a:ln>
                  <a:noFill/>
                </a:ln>
                <a:solidFill>
                  <a:srgbClr val="000000"/>
                </a:solidFill>
                <a:effectLst/>
                <a:uLnTx/>
                <a:uFillTx/>
                <a:cs typeface="+mn-ea"/>
                <a:sym typeface="+mn-lt"/>
              </a:rPr>
              <a:t>进行操作，如果想要多保存几张快照</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可以依次按快捷键</a:t>
            </a:r>
            <a:r>
              <a:rPr kumimoji="0" lang="en-US" altLang="zh-CN" sz="2000" i="0" u="none" strike="noStrike" kern="1200" cap="none" spc="0" normalizeH="0" baseline="0" noProof="0" dirty="0">
                <a:ln>
                  <a:noFill/>
                </a:ln>
                <a:solidFill>
                  <a:srgbClr val="000000"/>
                </a:solidFill>
                <a:effectLst/>
                <a:uLnTx/>
                <a:uFillTx/>
                <a:cs typeface="+mn-ea"/>
                <a:sym typeface="+mn-lt"/>
              </a:rPr>
              <a:t>Shift+F5</a:t>
            </a: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Shift+F6</a:t>
            </a: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Shift+F7</a:t>
            </a:r>
            <a:r>
              <a:rPr kumimoji="0" lang="zh-CN" altLang="en-US" sz="2000" i="0" u="none" strike="noStrike" kern="1200" cap="none" spc="0" normalizeH="0" baseline="0" noProof="0" dirty="0">
                <a:ln>
                  <a:noFill/>
                </a:ln>
                <a:solidFill>
                  <a:srgbClr val="000000"/>
                </a:solidFill>
                <a:effectLst/>
                <a:uLnTx/>
                <a:uFillTx/>
                <a:cs typeface="+mn-ea"/>
                <a:sym typeface="+mn-lt"/>
              </a:rPr>
              <a:t>和</a:t>
            </a:r>
            <a:r>
              <a:rPr kumimoji="0" lang="en-US" altLang="zh-CN" sz="2000" i="0" u="none" strike="noStrike" kern="1200" cap="none" spc="0" normalizeH="0" baseline="0" noProof="0" dirty="0">
                <a:ln>
                  <a:noFill/>
                </a:ln>
                <a:solidFill>
                  <a:srgbClr val="000000"/>
                </a:solidFill>
                <a:effectLst/>
                <a:uLnTx/>
                <a:uFillTx/>
                <a:cs typeface="+mn-ea"/>
                <a:sym typeface="+mn-lt"/>
              </a:rPr>
              <a:t>Shift+F8</a:t>
            </a:r>
            <a:r>
              <a:rPr kumimoji="0" lang="zh-CN" altLang="en-US" sz="2000" i="0" u="none" strike="noStrike" kern="1200" cap="none" spc="0" normalizeH="0" baseline="0" noProof="0" dirty="0">
                <a:ln>
                  <a:noFill/>
                </a:ln>
                <a:solidFill>
                  <a:srgbClr val="000000"/>
                </a:solidFill>
                <a:effectLst/>
                <a:uLnTx/>
                <a:uFillTx/>
                <a:cs typeface="+mn-ea"/>
                <a:sym typeface="+mn-lt"/>
              </a:rPr>
              <a:t>。</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6" name="图片 5"/>
          <p:cNvPicPr>
            <a:picLocks noChangeAspect="1"/>
          </p:cNvPicPr>
          <p:nvPr/>
        </p:nvPicPr>
        <p:blipFill>
          <a:blip r:embed="rId3"/>
          <a:stretch>
            <a:fillRect/>
          </a:stretch>
        </p:blipFill>
        <p:spPr>
          <a:xfrm>
            <a:off x="4759939" y="3578774"/>
            <a:ext cx="487722" cy="158510"/>
          </a:xfrm>
          <a:prstGeom prst="rect">
            <a:avLst/>
          </a:prstGeom>
        </p:spPr>
      </p:pic>
      <p:pic>
        <p:nvPicPr>
          <p:cNvPr id="7" name="图片 6"/>
          <p:cNvPicPr>
            <a:picLocks noChangeAspect="1"/>
          </p:cNvPicPr>
          <p:nvPr/>
        </p:nvPicPr>
        <p:blipFill>
          <a:blip r:embed="rId4"/>
          <a:stretch>
            <a:fillRect/>
          </a:stretch>
        </p:blipFill>
        <p:spPr>
          <a:xfrm>
            <a:off x="6311649" y="4461722"/>
            <a:ext cx="182896" cy="170703"/>
          </a:xfrm>
          <a:prstGeom prst="rect">
            <a:avLst/>
          </a:prstGeom>
        </p:spPr>
      </p:pic>
      <p:pic>
        <p:nvPicPr>
          <p:cNvPr id="8" name="图片 7"/>
          <p:cNvPicPr>
            <a:picLocks noChangeAspect="1"/>
          </p:cNvPicPr>
          <p:nvPr/>
        </p:nvPicPr>
        <p:blipFill>
          <a:blip r:embed="rId5"/>
          <a:stretch>
            <a:fillRect/>
          </a:stretch>
        </p:blipFill>
        <p:spPr>
          <a:xfrm>
            <a:off x="8407387" y="4376370"/>
            <a:ext cx="304826" cy="170703"/>
          </a:xfrm>
          <a:prstGeom prst="rect">
            <a:avLst/>
          </a:prstGeom>
        </p:spPr>
      </p:pic>
      <p:pic>
        <p:nvPicPr>
          <p:cNvPr id="12" name="图片 11"/>
          <p:cNvPicPr>
            <a:picLocks noChangeAspect="1"/>
          </p:cNvPicPr>
          <p:nvPr/>
        </p:nvPicPr>
        <p:blipFill>
          <a:blip r:embed="rId6"/>
          <a:stretch>
            <a:fillRect/>
          </a:stretch>
        </p:blipFill>
        <p:spPr>
          <a:xfrm>
            <a:off x="4443645" y="4769670"/>
            <a:ext cx="231668" cy="231668"/>
          </a:xfrm>
          <a:prstGeom prst="rect">
            <a:avLst/>
          </a:prstGeom>
        </p:spPr>
      </p:pic>
    </p:spTree>
    <p:custDataLst>
      <p:tags r:id="rId7"/>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58861" y="3562276"/>
            <a:ext cx="1840904" cy="5931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6134" y="3578774"/>
            <a:ext cx="2024978" cy="461665"/>
          </a:xfrm>
          <a:prstGeom prst="rect">
            <a:avLst/>
          </a:prstGeom>
          <a:noFill/>
        </p:spPr>
        <p:txBody>
          <a:bodyPr wrap="none" rtlCol="0">
            <a:spAutoFit/>
          </a:bodyPr>
          <a:lstStyle/>
          <a:p>
            <a:pPr algn="ctr"/>
            <a:r>
              <a:rPr lang="zh-CN" altLang="en-US" sz="2400" b="1" dirty="0">
                <a:solidFill>
                  <a:schemeClr val="bg1"/>
                </a:solidFill>
              </a:rPr>
              <a:t>“合成”面板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0" y="4632425"/>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19" name="等腰三角形 18"/>
          <p:cNvSpPr/>
          <p:nvPr/>
        </p:nvSpPr>
        <p:spPr>
          <a:xfrm rot="16200000">
            <a:off x="2212638" y="373912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684543" y="954881"/>
            <a:ext cx="6228999" cy="405129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11</a:t>
            </a:r>
            <a:r>
              <a:rPr kumimoji="0" lang="zh-CN" altLang="en-US" sz="2000" i="0" u="none" strike="noStrike" kern="1200" cap="none" spc="0" normalizeH="0" baseline="0" noProof="0" dirty="0">
                <a:ln>
                  <a:noFill/>
                </a:ln>
                <a:solidFill>
                  <a:srgbClr val="000000"/>
                </a:solidFill>
                <a:effectLst/>
                <a:uLnTx/>
                <a:uFillTx/>
                <a:cs typeface="+mn-ea"/>
                <a:sym typeface="+mn-lt"/>
              </a:rPr>
              <a:t>）显示快照  ：在保存快照以后，这个按钮才会被激活，它显示的是保存快照的最后</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个文件。当依次按快捷键</a:t>
            </a:r>
            <a:r>
              <a:rPr kumimoji="0" lang="en-US" altLang="zh-CN" sz="2000" i="0" u="none" strike="noStrike" kern="1200" cap="none" spc="0" normalizeH="0" baseline="0" noProof="0" dirty="0">
                <a:ln>
                  <a:noFill/>
                </a:ln>
                <a:solidFill>
                  <a:srgbClr val="000000"/>
                </a:solidFill>
                <a:effectLst/>
                <a:uLnTx/>
                <a:uFillTx/>
                <a:cs typeface="+mn-ea"/>
                <a:sym typeface="+mn-lt"/>
              </a:rPr>
              <a:t>Shift+F5,Shift+F6</a:t>
            </a: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Shift+F7</a:t>
            </a: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Shift+F8</a:t>
            </a:r>
            <a:r>
              <a:rPr kumimoji="0" lang="zh-CN" altLang="en-US" sz="2000" i="0" u="none" strike="noStrike" kern="1200" cap="none" spc="0" normalizeH="0" baseline="0" noProof="0" dirty="0">
                <a:ln>
                  <a:noFill/>
                </a:ln>
                <a:solidFill>
                  <a:srgbClr val="000000"/>
                </a:solidFill>
                <a:effectLst/>
                <a:uLnTx/>
                <a:uFillTx/>
                <a:cs typeface="+mn-ea"/>
                <a:sym typeface="+mn-lt"/>
              </a:rPr>
              <a:t>，保存几张快照以后，只要按顺序按</a:t>
            </a:r>
            <a:r>
              <a:rPr kumimoji="0" lang="en-US" altLang="zh-CN" sz="2000" i="0" u="none" strike="noStrike" kern="1200" cap="none" spc="0" normalizeH="0" baseline="0" noProof="0" dirty="0">
                <a:ln>
                  <a:noFill/>
                </a:ln>
                <a:solidFill>
                  <a:srgbClr val="000000"/>
                </a:solidFill>
                <a:effectLst/>
                <a:uLnTx/>
                <a:uFillTx/>
                <a:cs typeface="+mn-ea"/>
                <a:sym typeface="+mn-lt"/>
              </a:rPr>
              <a:t>F5</a:t>
            </a: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F6</a:t>
            </a: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F7</a:t>
            </a: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F8</a:t>
            </a:r>
            <a:r>
              <a:rPr kumimoji="0" lang="zh-CN" altLang="en-US" sz="2000" i="0" u="none" strike="noStrike" kern="1200" cap="none" spc="0" normalizeH="0" baseline="0" noProof="0" dirty="0">
                <a:ln>
                  <a:noFill/>
                </a:ln>
                <a:solidFill>
                  <a:srgbClr val="000000"/>
                </a:solidFill>
                <a:effectLst/>
                <a:uLnTx/>
                <a:uFillTx/>
                <a:cs typeface="+mn-ea"/>
                <a:sym typeface="+mn-lt"/>
              </a:rPr>
              <a:t>键，就可以按照保存顺序查看快照。执行“清理”命令，可以在运行程序的时候删除保存在内存中的内容</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它包括“所有内存与磁盘缓存”、“所有内存”、“撤销”、“图像缓存内存”、“快照”</a:t>
            </a:r>
            <a:r>
              <a:rPr kumimoji="0" lang="en-US" altLang="zh-CN" sz="2000" i="0" u="none" strike="noStrike" kern="1200" cap="none" spc="0" normalizeH="0" baseline="0" noProof="0" dirty="0">
                <a:ln>
                  <a:noFill/>
                </a:ln>
                <a:solidFill>
                  <a:srgbClr val="000000"/>
                </a:solidFill>
                <a:effectLst/>
                <a:uLnTx/>
                <a:uFillTx/>
                <a:cs typeface="+mn-ea"/>
                <a:sym typeface="+mn-lt"/>
              </a:rPr>
              <a:t>5</a:t>
            </a:r>
            <a:r>
              <a:rPr kumimoji="0" lang="zh-CN" altLang="en-US" sz="2000" i="0" u="none" strike="noStrike" kern="1200" cap="none" spc="0" normalizeH="0" baseline="0" noProof="0" dirty="0">
                <a:ln>
                  <a:noFill/>
                </a:ln>
                <a:solidFill>
                  <a:srgbClr val="000000"/>
                </a:solidFill>
                <a:effectLst/>
                <a:uLnTx/>
                <a:uFillTx/>
                <a:cs typeface="+mn-ea"/>
                <a:sym typeface="+mn-lt"/>
              </a:rPr>
              <a:t>个命令。</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sp>
        <p:nvSpPr>
          <p:cNvPr id="4" name="文本框 3"/>
          <p:cNvSpPr txBox="1"/>
          <p:nvPr/>
        </p:nvSpPr>
        <p:spPr>
          <a:xfrm>
            <a:off x="2954199" y="395094"/>
            <a:ext cx="1605280" cy="521970"/>
          </a:xfrm>
          <a:prstGeom prst="rect">
            <a:avLst/>
          </a:prstGeom>
          <a:noFill/>
        </p:spPr>
        <p:txBody>
          <a:bodyPr wrap="none" rtlCol="0">
            <a:spAutoFit/>
          </a:bodyPr>
          <a:lstStyle/>
          <a:p>
            <a:r>
              <a:rPr lang="zh-CN" altLang="en-US" sz="2800" b="1" dirty="0">
                <a:solidFill>
                  <a:schemeClr val="accent1"/>
                </a:solidFill>
              </a:rPr>
              <a:t>参数详解</a:t>
            </a:r>
            <a:endParaRPr lang="zh-CN" altLang="en-US" sz="2800" b="1" dirty="0">
              <a:solidFill>
                <a:schemeClr val="accent1"/>
              </a:solidFill>
            </a:endParaRPr>
          </a:p>
        </p:txBody>
      </p:sp>
      <p:pic>
        <p:nvPicPr>
          <p:cNvPr id="5" name="图片 4"/>
          <p:cNvPicPr>
            <a:picLocks noChangeAspect="1"/>
          </p:cNvPicPr>
          <p:nvPr/>
        </p:nvPicPr>
        <p:blipFill>
          <a:blip r:embed="rId1"/>
          <a:stretch>
            <a:fillRect/>
          </a:stretch>
        </p:blipFill>
        <p:spPr>
          <a:xfrm>
            <a:off x="9158916" y="1344172"/>
            <a:ext cx="2716306" cy="2622888"/>
          </a:xfrm>
          <a:prstGeom prst="rect">
            <a:avLst/>
          </a:prstGeom>
        </p:spPr>
      </p:pic>
      <p:sp>
        <p:nvSpPr>
          <p:cNvPr id="6" name="矩形 5"/>
          <p:cNvSpPr/>
          <p:nvPr/>
        </p:nvSpPr>
        <p:spPr>
          <a:xfrm>
            <a:off x="2954199" y="5279171"/>
            <a:ext cx="8486952" cy="1443158"/>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zh-CN" altLang="en-US" dirty="0">
                <a:solidFill>
                  <a:schemeClr val="tx1"/>
                </a:solidFill>
              </a:rPr>
              <a:t>技巧小贴士：</a:t>
            </a:r>
            <a:endParaRPr lang="zh-CN" altLang="en-US" dirty="0">
              <a:solidFill>
                <a:schemeClr val="tx1"/>
              </a:solidFill>
            </a:endParaRPr>
          </a:p>
          <a:p>
            <a:r>
              <a:rPr lang="zh-CN" altLang="en-US" dirty="0">
                <a:solidFill>
                  <a:schemeClr val="tx1"/>
                </a:solidFill>
              </a:rPr>
              <a:t>因为快照要占用计算机内存，所以在不使用的时候</a:t>
            </a:r>
            <a:r>
              <a:rPr lang="en-US" altLang="zh-CN" dirty="0">
                <a:solidFill>
                  <a:schemeClr val="tx1"/>
                </a:solidFill>
              </a:rPr>
              <a:t>,</a:t>
            </a:r>
            <a:r>
              <a:rPr lang="zh-CN" altLang="en-US" dirty="0">
                <a:solidFill>
                  <a:schemeClr val="tx1"/>
                </a:solidFill>
              </a:rPr>
              <a:t>最好把它删除。删除的方法是执行“编辑</a:t>
            </a:r>
            <a:r>
              <a:rPr lang="en-US" altLang="zh-CN" dirty="0">
                <a:solidFill>
                  <a:schemeClr val="tx1"/>
                </a:solidFill>
              </a:rPr>
              <a:t>&gt;</a:t>
            </a:r>
            <a:r>
              <a:rPr lang="zh-CN" altLang="en-US" dirty="0">
                <a:solidFill>
                  <a:schemeClr val="tx1"/>
                </a:solidFill>
              </a:rPr>
              <a:t>清理</a:t>
            </a:r>
            <a:r>
              <a:rPr lang="en-US" altLang="zh-CN" dirty="0">
                <a:solidFill>
                  <a:schemeClr val="tx1"/>
                </a:solidFill>
              </a:rPr>
              <a:t>&gt;</a:t>
            </a:r>
            <a:r>
              <a:rPr lang="zh-CN" altLang="en-US" dirty="0">
                <a:solidFill>
                  <a:schemeClr val="tx1"/>
                </a:solidFill>
              </a:rPr>
              <a:t>快照”菜单命令，如图所示，或依次按快捷键</a:t>
            </a:r>
            <a:r>
              <a:rPr lang="en-US" altLang="zh-CN" dirty="0">
                <a:solidFill>
                  <a:schemeClr val="tx1"/>
                </a:solidFill>
              </a:rPr>
              <a:t>Ctrl+Shift+F5</a:t>
            </a:r>
            <a:r>
              <a:rPr lang="zh-CN" altLang="en-US" dirty="0">
                <a:solidFill>
                  <a:schemeClr val="tx1"/>
                </a:solidFill>
              </a:rPr>
              <a:t>、</a:t>
            </a:r>
            <a:r>
              <a:rPr lang="en-US" altLang="zh-CN" dirty="0">
                <a:solidFill>
                  <a:schemeClr val="tx1"/>
                </a:solidFill>
              </a:rPr>
              <a:t>Ctrl+Shift+F6</a:t>
            </a:r>
            <a:r>
              <a:rPr lang="zh-CN" altLang="en-US" dirty="0">
                <a:solidFill>
                  <a:schemeClr val="tx1"/>
                </a:solidFill>
              </a:rPr>
              <a:t>、</a:t>
            </a:r>
            <a:r>
              <a:rPr lang="en-US" altLang="zh-CN" dirty="0">
                <a:solidFill>
                  <a:schemeClr val="tx1"/>
                </a:solidFill>
              </a:rPr>
              <a:t>Ctrl+Shift+F7</a:t>
            </a:r>
            <a:r>
              <a:rPr lang="zh-CN" altLang="en-US" dirty="0">
                <a:solidFill>
                  <a:schemeClr val="tx1"/>
                </a:solidFill>
              </a:rPr>
              <a:t>和</a:t>
            </a:r>
            <a:r>
              <a:rPr lang="en-US" altLang="zh-CN" dirty="0">
                <a:solidFill>
                  <a:schemeClr val="tx1"/>
                </a:solidFill>
              </a:rPr>
              <a:t>Ctrl+Shift+F8</a:t>
            </a:r>
            <a:r>
              <a:rPr lang="zh-CN" altLang="en-US" dirty="0">
                <a:solidFill>
                  <a:schemeClr val="tx1"/>
                </a:solidFill>
              </a:rPr>
              <a:t>。</a:t>
            </a:r>
            <a:endParaRPr lang="zh-CN" altLang="en-US" dirty="0">
              <a:solidFill>
                <a:schemeClr val="tx1"/>
              </a:solidFill>
            </a:endParaRPr>
          </a:p>
        </p:txBody>
      </p:sp>
      <p:pic>
        <p:nvPicPr>
          <p:cNvPr id="7" name="图片 6"/>
          <p:cNvPicPr>
            <a:picLocks noChangeAspect="1"/>
          </p:cNvPicPr>
          <p:nvPr/>
        </p:nvPicPr>
        <p:blipFill>
          <a:blip r:embed="rId2"/>
          <a:stretch>
            <a:fillRect/>
          </a:stretch>
        </p:blipFill>
        <p:spPr>
          <a:xfrm>
            <a:off x="4837391" y="1243579"/>
            <a:ext cx="182896" cy="201185"/>
          </a:xfrm>
          <a:prstGeom prst="rect">
            <a:avLst/>
          </a:prstGeom>
        </p:spPr>
      </p:pic>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58861" y="3562276"/>
            <a:ext cx="1840904" cy="5931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6134" y="3578774"/>
            <a:ext cx="2024978" cy="461665"/>
          </a:xfrm>
          <a:prstGeom prst="rect">
            <a:avLst/>
          </a:prstGeom>
          <a:noFill/>
        </p:spPr>
        <p:txBody>
          <a:bodyPr wrap="none" rtlCol="0">
            <a:spAutoFit/>
          </a:bodyPr>
          <a:lstStyle/>
          <a:p>
            <a:pPr algn="ctr"/>
            <a:r>
              <a:rPr lang="zh-CN" altLang="en-US" sz="2400" b="1" dirty="0">
                <a:solidFill>
                  <a:schemeClr val="bg1"/>
                </a:solidFill>
              </a:rPr>
              <a:t>“合成”面板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0" y="4632425"/>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19" name="等腰三角形 18"/>
          <p:cNvSpPr/>
          <p:nvPr/>
        </p:nvSpPr>
        <p:spPr>
          <a:xfrm rot="16200000">
            <a:off x="2212638" y="373912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669674" y="1219415"/>
            <a:ext cx="4962849" cy="323840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12</a:t>
            </a:r>
            <a:r>
              <a:rPr kumimoji="0" lang="zh-CN" altLang="en-US" sz="2000" i="0" u="none" strike="noStrike" kern="1200" cap="none" spc="0" normalizeH="0" baseline="0" noProof="0" dirty="0">
                <a:ln>
                  <a:noFill/>
                </a:ln>
                <a:solidFill>
                  <a:srgbClr val="000000"/>
                </a:solidFill>
                <a:effectLst/>
                <a:uLnTx/>
                <a:uFillTx/>
                <a:cs typeface="+mn-ea"/>
                <a:sym typeface="+mn-lt"/>
              </a:rPr>
              <a:t>）当前时间     ：显示当前时间指针所在位置的时间。在这个位置单击</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会弹出一个如图所示的对话框，在对话框中输入</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个时间点，时间指针就会移动到输入的时间点上，预览窗口中就会显示当前时间点对应的画面。</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sp>
        <p:nvSpPr>
          <p:cNvPr id="4" name="文本框 3"/>
          <p:cNvSpPr txBox="1"/>
          <p:nvPr/>
        </p:nvSpPr>
        <p:spPr>
          <a:xfrm>
            <a:off x="2954199" y="395094"/>
            <a:ext cx="1605280" cy="521970"/>
          </a:xfrm>
          <a:prstGeom prst="rect">
            <a:avLst/>
          </a:prstGeom>
          <a:noFill/>
        </p:spPr>
        <p:txBody>
          <a:bodyPr wrap="none" rtlCol="0">
            <a:spAutoFit/>
          </a:bodyPr>
          <a:lstStyle/>
          <a:p>
            <a:r>
              <a:rPr lang="zh-CN" altLang="en-US" sz="2800" b="1" dirty="0">
                <a:solidFill>
                  <a:schemeClr val="accent1"/>
                </a:solidFill>
              </a:rPr>
              <a:t>参数详解</a:t>
            </a:r>
            <a:endParaRPr lang="zh-CN" altLang="en-US" sz="2800" b="1" dirty="0">
              <a:solidFill>
                <a:schemeClr val="accent1"/>
              </a:solidFill>
            </a:endParaRPr>
          </a:p>
        </p:txBody>
      </p:sp>
      <p:pic>
        <p:nvPicPr>
          <p:cNvPr id="3" name="图片 2"/>
          <p:cNvPicPr>
            <a:picLocks noChangeAspect="1"/>
          </p:cNvPicPr>
          <p:nvPr/>
        </p:nvPicPr>
        <p:blipFill>
          <a:blip r:embed="rId1"/>
          <a:stretch>
            <a:fillRect/>
          </a:stretch>
        </p:blipFill>
        <p:spPr>
          <a:xfrm>
            <a:off x="7993581" y="1757822"/>
            <a:ext cx="3938100" cy="1671178"/>
          </a:xfrm>
          <a:prstGeom prst="rect">
            <a:avLst/>
          </a:prstGeom>
        </p:spPr>
      </p:pic>
      <p:sp>
        <p:nvSpPr>
          <p:cNvPr id="7" name="矩形 6"/>
          <p:cNvSpPr/>
          <p:nvPr/>
        </p:nvSpPr>
        <p:spPr>
          <a:xfrm>
            <a:off x="2954199" y="5046717"/>
            <a:ext cx="8486952" cy="1183735"/>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zh-CN" altLang="en-US" dirty="0">
                <a:solidFill>
                  <a:schemeClr val="tx1"/>
                </a:solidFill>
              </a:rPr>
              <a:t>技巧小贴士</a:t>
            </a:r>
            <a:endParaRPr lang="zh-CN" altLang="en-US" dirty="0">
              <a:solidFill>
                <a:schemeClr val="tx1"/>
              </a:solidFill>
            </a:endParaRPr>
          </a:p>
          <a:p>
            <a:pPr algn="just"/>
            <a:r>
              <a:rPr lang="zh-CN" altLang="en-US" dirty="0">
                <a:solidFill>
                  <a:schemeClr val="tx1"/>
                </a:solidFill>
              </a:rPr>
              <a:t>图中的</a:t>
            </a:r>
            <a:r>
              <a:rPr lang="en-US" altLang="zh-CN" dirty="0">
                <a:solidFill>
                  <a:schemeClr val="tx1"/>
                </a:solidFill>
              </a:rPr>
              <a:t>0:00:00:00</a:t>
            </a:r>
            <a:r>
              <a:rPr lang="zh-CN" altLang="en-US" dirty="0">
                <a:solidFill>
                  <a:schemeClr val="tx1"/>
                </a:solidFill>
              </a:rPr>
              <a:t>按照顺序显示的分别是时、分、秒和帧。如果要移动到的位置是</a:t>
            </a:r>
            <a:r>
              <a:rPr lang="en-US" altLang="zh-CN" dirty="0">
                <a:solidFill>
                  <a:schemeClr val="tx1"/>
                </a:solidFill>
              </a:rPr>
              <a:t>1</a:t>
            </a:r>
            <a:r>
              <a:rPr lang="zh-CN" altLang="en-US" dirty="0">
                <a:solidFill>
                  <a:schemeClr val="tx1"/>
                </a:solidFill>
              </a:rPr>
              <a:t>分</a:t>
            </a:r>
            <a:r>
              <a:rPr lang="en-US" altLang="zh-CN" dirty="0">
                <a:solidFill>
                  <a:schemeClr val="tx1"/>
                </a:solidFill>
              </a:rPr>
              <a:t>30</a:t>
            </a:r>
            <a:r>
              <a:rPr lang="zh-CN" altLang="en-US" dirty="0">
                <a:solidFill>
                  <a:schemeClr val="tx1"/>
                </a:solidFill>
              </a:rPr>
              <a:t>秒</a:t>
            </a:r>
            <a:r>
              <a:rPr lang="en-US" altLang="zh-CN" dirty="0">
                <a:solidFill>
                  <a:schemeClr val="tx1"/>
                </a:solidFill>
              </a:rPr>
              <a:t>10</a:t>
            </a:r>
            <a:r>
              <a:rPr lang="zh-CN" altLang="en-US" dirty="0">
                <a:solidFill>
                  <a:schemeClr val="tx1"/>
                </a:solidFill>
              </a:rPr>
              <a:t>帧，只要输入</a:t>
            </a:r>
            <a:r>
              <a:rPr lang="en-US" altLang="zh-CN" dirty="0">
                <a:solidFill>
                  <a:schemeClr val="tx1"/>
                </a:solidFill>
              </a:rPr>
              <a:t>0:01:30:10</a:t>
            </a:r>
            <a:r>
              <a:rPr lang="zh-CN" altLang="en-US" dirty="0">
                <a:solidFill>
                  <a:schemeClr val="tx1"/>
                </a:solidFill>
              </a:rPr>
              <a:t>就可以了。</a:t>
            </a:r>
            <a:endParaRPr lang="zh-CN" altLang="en-US" dirty="0">
              <a:solidFill>
                <a:schemeClr val="tx1"/>
              </a:solidFill>
            </a:endParaRPr>
          </a:p>
        </p:txBody>
      </p:sp>
      <p:pic>
        <p:nvPicPr>
          <p:cNvPr id="8" name="图片 7"/>
          <p:cNvPicPr>
            <a:picLocks noChangeAspect="1"/>
          </p:cNvPicPr>
          <p:nvPr/>
        </p:nvPicPr>
        <p:blipFill>
          <a:blip r:embed="rId2"/>
          <a:stretch>
            <a:fillRect/>
          </a:stretch>
        </p:blipFill>
        <p:spPr>
          <a:xfrm>
            <a:off x="4750020" y="1757822"/>
            <a:ext cx="640135" cy="188992"/>
          </a:xfrm>
          <a:prstGeom prst="rect">
            <a:avLst/>
          </a:prstGeom>
        </p:spPr>
      </p:pic>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1964382"/>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0" y="2027707"/>
            <a:ext cx="1415772" cy="461665"/>
          </a:xfrm>
          <a:prstGeom prst="rect">
            <a:avLst/>
          </a:prstGeom>
          <a:noFill/>
        </p:spPr>
        <p:txBody>
          <a:bodyPr wrap="none" rtlCol="0">
            <a:spAutoFit/>
          </a:bodyPr>
          <a:lstStyle/>
          <a:p>
            <a:pPr algn="ctr"/>
            <a:r>
              <a:rPr lang="zh-CN" altLang="en-US" sz="2400" b="1" dirty="0">
                <a:solidFill>
                  <a:schemeClr val="bg1"/>
                </a:solidFill>
              </a:rPr>
              <a:t>学习目标</a:t>
            </a:r>
            <a:endParaRPr lang="zh-CN" altLang="en-US" sz="2400" b="1" dirty="0">
              <a:solidFill>
                <a:schemeClr val="bg1"/>
              </a:solidFill>
            </a:endParaRPr>
          </a:p>
        </p:txBody>
      </p:sp>
      <p:sp>
        <p:nvSpPr>
          <p:cNvPr id="6" name="文本框 5"/>
          <p:cNvSpPr txBox="1"/>
          <p:nvPr>
            <p:custDataLst>
              <p:tags r:id="rId1"/>
            </p:custDataLst>
          </p:nvPr>
        </p:nvSpPr>
        <p:spPr>
          <a:xfrm>
            <a:off x="555904" y="85724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本章导读</a:t>
            </a:r>
            <a:endParaRPr lang="zh-CN" altLang="en-US" sz="2400" dirty="0">
              <a:solidFill>
                <a:schemeClr val="tx1">
                  <a:lumMod val="75000"/>
                  <a:lumOff val="25000"/>
                </a:schemeClr>
              </a:solidFill>
            </a:endParaRPr>
          </a:p>
        </p:txBody>
      </p:sp>
      <p:sp>
        <p:nvSpPr>
          <p:cNvPr id="55" name="等腰三角形 54"/>
          <p:cNvSpPr/>
          <p:nvPr/>
        </p:nvSpPr>
        <p:spPr>
          <a:xfrm rot="16200000">
            <a:off x="2253008" y="20921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2"/>
            </p:custDataLst>
          </p:nvPr>
        </p:nvSpPr>
        <p:spPr>
          <a:xfrm>
            <a:off x="2726058" y="497434"/>
            <a:ext cx="9018267" cy="577169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3"/>
            </p:custDataLst>
          </p:nvPr>
        </p:nvSpPr>
        <p:spPr bwMode="auto">
          <a:xfrm>
            <a:off x="2907790" y="673173"/>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60" name="quotation-mark_32371"/>
          <p:cNvSpPr>
            <a:spLocks noChangeAspect="1"/>
          </p:cNvSpPr>
          <p:nvPr>
            <p:custDataLst>
              <p:tags r:id="rId4"/>
            </p:custDataLst>
          </p:nvPr>
        </p:nvSpPr>
        <p:spPr bwMode="auto">
          <a:xfrm rot="10800000">
            <a:off x="11147221" y="5683054"/>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5"/>
            </p:custDataLst>
          </p:nvPr>
        </p:nvSpPr>
        <p:spPr>
          <a:xfrm>
            <a:off x="3467614" y="807520"/>
            <a:ext cx="7736339" cy="5628144"/>
          </a:xfrm>
          <a:prstGeom prst="rect">
            <a:avLst/>
          </a:prstGeom>
          <a:noFill/>
        </p:spPr>
        <p:txBody>
          <a:bodyPr wrap="square" rtlCol="0">
            <a:spAutoFit/>
          </a:bodyPr>
          <a:lstStyle/>
          <a:p>
            <a:pPr algn="just">
              <a:lnSpc>
                <a:spcPct val="150000"/>
              </a:lnSpc>
            </a:pPr>
            <a:r>
              <a:rPr lang="zh-CN" altLang="en-US" sz="2600" b="1" dirty="0">
                <a:solidFill>
                  <a:srgbClr val="FF0000"/>
                </a:solidFill>
                <a:sym typeface="+mn-ea"/>
              </a:rPr>
              <a:t>知识目标</a:t>
            </a:r>
            <a:r>
              <a:rPr lang="zh-CN" altLang="en-US" sz="2600" dirty="0">
                <a:solidFill>
                  <a:schemeClr val="bg2">
                    <a:lumMod val="25000"/>
                  </a:schemeClr>
                </a:solidFill>
                <a:sym typeface="+mn-ea"/>
              </a:rPr>
              <a:t>：了解</a:t>
            </a:r>
            <a:r>
              <a:rPr lang="en-US" altLang="zh-CN" sz="2600" dirty="0">
                <a:solidFill>
                  <a:schemeClr val="bg2">
                    <a:lumMod val="25000"/>
                  </a:schemeClr>
                </a:solidFill>
                <a:sym typeface="+mn-ea"/>
              </a:rPr>
              <a:t>After Effects 2022</a:t>
            </a:r>
            <a:r>
              <a:rPr lang="zh-CN" altLang="en-US" sz="2600" dirty="0">
                <a:solidFill>
                  <a:schemeClr val="bg2">
                    <a:lumMod val="25000"/>
                  </a:schemeClr>
                </a:solidFill>
                <a:sym typeface="+mn-ea"/>
              </a:rPr>
              <a:t>的工作界面、功能面板及菜单，掌握</a:t>
            </a:r>
            <a:r>
              <a:rPr lang="en-US" altLang="zh-CN" sz="2600" dirty="0">
                <a:solidFill>
                  <a:schemeClr val="bg2">
                    <a:lumMod val="25000"/>
                  </a:schemeClr>
                </a:solidFill>
                <a:sym typeface="+mn-ea"/>
              </a:rPr>
              <a:t>After Effects</a:t>
            </a:r>
            <a:r>
              <a:rPr lang="zh-CN" altLang="en-US" sz="2600" dirty="0">
                <a:solidFill>
                  <a:schemeClr val="bg2">
                    <a:lumMod val="25000"/>
                  </a:schemeClr>
                </a:solidFill>
                <a:sym typeface="+mn-ea"/>
              </a:rPr>
              <a:t>常用首选项的设置方法。</a:t>
            </a:r>
            <a:endParaRPr lang="zh-CN" altLang="en-US" sz="2600" dirty="0">
              <a:solidFill>
                <a:schemeClr val="bg2">
                  <a:lumMod val="25000"/>
                </a:schemeClr>
              </a:solidFill>
              <a:sym typeface="+mn-ea"/>
            </a:endParaRPr>
          </a:p>
          <a:p>
            <a:pPr algn="just">
              <a:lnSpc>
                <a:spcPct val="150000"/>
              </a:lnSpc>
            </a:pPr>
            <a:r>
              <a:rPr lang="zh-CN" altLang="en-US" sz="2600" b="1" dirty="0">
                <a:solidFill>
                  <a:srgbClr val="FF0000"/>
                </a:solidFill>
                <a:sym typeface="+mn-ea"/>
              </a:rPr>
              <a:t>能力目标</a:t>
            </a:r>
            <a:r>
              <a:rPr lang="zh-CN" altLang="en-US" sz="2600" dirty="0">
                <a:solidFill>
                  <a:schemeClr val="bg2">
                    <a:lumMod val="25000"/>
                  </a:schemeClr>
                </a:solidFill>
                <a:sym typeface="+mn-ea"/>
              </a:rPr>
              <a:t>：能够熟练掌握</a:t>
            </a:r>
            <a:r>
              <a:rPr lang="en-US" altLang="zh-CN" sz="2600" dirty="0">
                <a:solidFill>
                  <a:schemeClr val="bg2">
                    <a:lumMod val="25000"/>
                  </a:schemeClr>
                </a:solidFill>
                <a:sym typeface="+mn-ea"/>
              </a:rPr>
              <a:t>After Effects</a:t>
            </a:r>
            <a:r>
              <a:rPr lang="zh-CN" altLang="en-US" sz="2600" dirty="0">
                <a:solidFill>
                  <a:schemeClr val="bg2">
                    <a:lumMod val="25000"/>
                  </a:schemeClr>
                </a:solidFill>
                <a:sym typeface="+mn-ea"/>
              </a:rPr>
              <a:t>的界面基本元素，熟练运用快捷图标、快捷键完成基础性操作。</a:t>
            </a:r>
            <a:endParaRPr lang="zh-CN" altLang="en-US" sz="2600" dirty="0">
              <a:solidFill>
                <a:schemeClr val="bg2">
                  <a:lumMod val="25000"/>
                </a:schemeClr>
              </a:solidFill>
              <a:sym typeface="+mn-ea"/>
            </a:endParaRPr>
          </a:p>
          <a:p>
            <a:pPr algn="just">
              <a:lnSpc>
                <a:spcPct val="150000"/>
              </a:lnSpc>
            </a:pPr>
            <a:r>
              <a:rPr lang="zh-CN" altLang="en-US" sz="2600" dirty="0">
                <a:solidFill>
                  <a:schemeClr val="bg2">
                    <a:lumMod val="25000"/>
                  </a:schemeClr>
                </a:solidFill>
                <a:sym typeface="+mn-ea"/>
              </a:rPr>
              <a:t>素养目标：培养学习者逐渐养成主动求知的自学习惯、乐于探索的求学精神和不畏困难的乐观态度。</a:t>
            </a:r>
            <a:endParaRPr lang="en-US" altLang="zh-CN" sz="2600" dirty="0">
              <a:solidFill>
                <a:schemeClr val="bg2">
                  <a:lumMod val="25000"/>
                </a:schemeClr>
              </a:solidFill>
              <a:sym typeface="+mn-ea"/>
            </a:endParaRPr>
          </a:p>
          <a:p>
            <a:pPr algn="just">
              <a:lnSpc>
                <a:spcPct val="150000"/>
              </a:lnSpc>
            </a:pPr>
            <a:r>
              <a:rPr lang="zh-CN" altLang="en-US" sz="2600" b="1" dirty="0">
                <a:solidFill>
                  <a:srgbClr val="FF0000"/>
                </a:solidFill>
                <a:sym typeface="+mn-ea"/>
              </a:rPr>
              <a:t>素养目标</a:t>
            </a:r>
            <a:r>
              <a:rPr lang="zh-CN" altLang="en-US" sz="2600" dirty="0">
                <a:solidFill>
                  <a:schemeClr val="bg2">
                    <a:lumMod val="25000"/>
                  </a:schemeClr>
                </a:solidFill>
                <a:sym typeface="+mn-ea"/>
              </a:rPr>
              <a:t>：培养学习者逐渐养成主动求知的自学习惯、乐于探索的求学精神和不畏困难的乐观态度。</a:t>
            </a:r>
            <a:endParaRPr lang="zh-CN" altLang="en-US" sz="2600" dirty="0">
              <a:solidFill>
                <a:schemeClr val="bg2">
                  <a:lumMod val="25000"/>
                </a:schemeClr>
              </a:solidFill>
              <a:sym typeface="+mn-ea"/>
            </a:endParaRPr>
          </a:p>
        </p:txBody>
      </p:sp>
    </p:spTree>
    <p:custDataLst>
      <p:tags r:id="rId6"/>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163652" y="4541225"/>
            <a:ext cx="2074362" cy="50549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1089" y="4558930"/>
            <a:ext cx="2339102" cy="461665"/>
          </a:xfrm>
          <a:prstGeom prst="rect">
            <a:avLst/>
          </a:prstGeom>
          <a:noFill/>
        </p:spPr>
        <p:txBody>
          <a:bodyPr wrap="none" rtlCol="0">
            <a:spAutoFit/>
          </a:bodyPr>
          <a:lstStyle/>
          <a:p>
            <a:pPr algn="ctr"/>
            <a:r>
              <a:rPr lang="zh-CN" altLang="en-US" sz="2400" b="1" dirty="0">
                <a:solidFill>
                  <a:schemeClr val="bg1"/>
                </a:solidFill>
              </a:rPr>
              <a:t>“时间轴”面板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68440" y="3620249"/>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9" name="等腰三角形 18"/>
          <p:cNvSpPr/>
          <p:nvPr/>
        </p:nvSpPr>
        <p:spPr>
          <a:xfrm rot="16200000">
            <a:off x="2218084" y="471927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669674" y="612573"/>
            <a:ext cx="9060663" cy="259430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将“项目”面板中的素材拖拽到时间轴上，确定时间点后，位于“时间轴”面板中的素材将以图层的方式显示。此时每个图层都有属于自己的属性，而“时间轴”面板就是控制图层的运动和时间状态，它是</a:t>
            </a:r>
            <a:r>
              <a:rPr kumimoji="0" lang="en-US" altLang="zh-CN" sz="2000" i="0" u="none" strike="noStrike" kern="1200" cap="none" spc="0" normalizeH="0" baseline="0" noProof="0" dirty="0">
                <a:ln>
                  <a:noFill/>
                </a:ln>
                <a:solidFill>
                  <a:srgbClr val="000000"/>
                </a:solidFill>
                <a:effectLst/>
                <a:uLnTx/>
                <a:uFillTx/>
                <a:cs typeface="+mn-ea"/>
                <a:sym typeface="+mn-lt"/>
              </a:rPr>
              <a:t>After Effects 2022</a:t>
            </a:r>
            <a:r>
              <a:rPr kumimoji="0" lang="zh-CN" altLang="en-US" sz="2000" i="0" u="none" strike="noStrike" kern="1200" cap="none" spc="0" normalizeH="0" baseline="0" noProof="0" dirty="0">
                <a:ln>
                  <a:noFill/>
                </a:ln>
                <a:solidFill>
                  <a:srgbClr val="000000"/>
                </a:solidFill>
                <a:effectLst/>
                <a:uLnTx/>
                <a:uFillTx/>
                <a:cs typeface="+mn-ea"/>
                <a:sym typeface="+mn-lt"/>
              </a:rPr>
              <a:t>软件的核心部分。本小节将对“时间轴”面板的各个重要功能和按钮进行详细的讲解，“时间轴”面板在状态下的全部内容如图所示。“时间轴”面板的功能较其他面板来说相对复杂一些，下面对其进行详细介绍：</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5" name="图片 4"/>
          <p:cNvPicPr>
            <a:picLocks noChangeAspect="1"/>
          </p:cNvPicPr>
          <p:nvPr/>
        </p:nvPicPr>
        <p:blipFill>
          <a:blip r:embed="rId1"/>
          <a:stretch>
            <a:fillRect/>
          </a:stretch>
        </p:blipFill>
        <p:spPr>
          <a:xfrm>
            <a:off x="3028539" y="3651126"/>
            <a:ext cx="8026035" cy="2129357"/>
          </a:xfrm>
          <a:prstGeom prst="rect">
            <a:avLst/>
          </a:prstGeom>
        </p:spPr>
      </p:pic>
    </p:spTree>
    <p:custDataLst>
      <p:tags r:id="rId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163652" y="4541225"/>
            <a:ext cx="2074362" cy="50549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1089" y="4558930"/>
            <a:ext cx="2339102" cy="461665"/>
          </a:xfrm>
          <a:prstGeom prst="rect">
            <a:avLst/>
          </a:prstGeom>
          <a:noFill/>
        </p:spPr>
        <p:txBody>
          <a:bodyPr wrap="none" rtlCol="0">
            <a:spAutoFit/>
          </a:bodyPr>
          <a:lstStyle/>
          <a:p>
            <a:pPr algn="ctr"/>
            <a:r>
              <a:rPr lang="zh-CN" altLang="en-US" sz="2400" b="1" dirty="0">
                <a:solidFill>
                  <a:schemeClr val="bg1"/>
                </a:solidFill>
              </a:rPr>
              <a:t>“时间轴”面板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68440" y="3620249"/>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9" name="等腰三角形 18"/>
          <p:cNvSpPr/>
          <p:nvPr/>
        </p:nvSpPr>
        <p:spPr>
          <a:xfrm rot="16200000">
            <a:off x="2218084" y="471927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594511" y="545664"/>
            <a:ext cx="6020843" cy="46166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a:t>
            </a:r>
            <a:r>
              <a:rPr kumimoji="0" lang="zh-CN" altLang="en-US" sz="2000" i="0" u="none" strike="noStrike" kern="1200" cap="none" spc="0" normalizeH="0" baseline="0" noProof="0" dirty="0">
                <a:ln>
                  <a:noFill/>
                </a:ln>
                <a:solidFill>
                  <a:srgbClr val="000000"/>
                </a:solidFill>
                <a:effectLst/>
                <a:uLnTx/>
                <a:uFillTx/>
                <a:cs typeface="+mn-ea"/>
                <a:sym typeface="+mn-lt"/>
              </a:rPr>
              <a:t>）显示当前合成项目的名称：如图所示。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1"/>
          <a:stretch>
            <a:fillRect/>
          </a:stretch>
        </p:blipFill>
        <p:spPr>
          <a:xfrm>
            <a:off x="9552604" y="303948"/>
            <a:ext cx="2317663" cy="945099"/>
          </a:xfrm>
          <a:prstGeom prst="rect">
            <a:avLst/>
          </a:prstGeom>
        </p:spPr>
      </p:pic>
      <p:sp>
        <p:nvSpPr>
          <p:cNvPr id="4" name="矩形: 圆角 3"/>
          <p:cNvSpPr/>
          <p:nvPr/>
        </p:nvSpPr>
        <p:spPr>
          <a:xfrm>
            <a:off x="2446026" y="1746937"/>
            <a:ext cx="7479241" cy="94509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2</a:t>
            </a:r>
            <a:r>
              <a:rPr kumimoji="0" lang="zh-CN" altLang="en-US" sz="2000" i="0" u="none" strike="noStrike" kern="1200" cap="none" spc="0" normalizeH="0" baseline="0" noProof="0" dirty="0">
                <a:ln>
                  <a:noFill/>
                </a:ln>
                <a:solidFill>
                  <a:srgbClr val="000000"/>
                </a:solidFill>
                <a:effectLst/>
                <a:uLnTx/>
                <a:uFillTx/>
                <a:cs typeface="+mn-ea"/>
                <a:sym typeface="+mn-lt"/>
              </a:rPr>
              <a:t>）显示当前合成中时间指针所处的位置及该合成的帧速率：按住</a:t>
            </a:r>
            <a:r>
              <a:rPr kumimoji="0" lang="en-US" altLang="zh-CN" sz="2000" i="0" u="none" strike="noStrike" kern="1200" cap="none" spc="0" normalizeH="0" baseline="0" noProof="0" dirty="0">
                <a:ln>
                  <a:noFill/>
                </a:ln>
                <a:solidFill>
                  <a:srgbClr val="000000"/>
                </a:solidFill>
                <a:effectLst/>
                <a:uLnTx/>
                <a:uFillTx/>
                <a:cs typeface="+mn-ea"/>
                <a:sym typeface="+mn-lt"/>
              </a:rPr>
              <a:t>Alt</a:t>
            </a:r>
            <a:r>
              <a:rPr kumimoji="0" lang="zh-CN" altLang="en-US" sz="2000" i="0" u="none" strike="noStrike" kern="1200" cap="none" spc="0" normalizeH="0" baseline="0" noProof="0" dirty="0">
                <a:ln>
                  <a:noFill/>
                </a:ln>
                <a:solidFill>
                  <a:srgbClr val="000000"/>
                </a:solidFill>
                <a:effectLst/>
                <a:uLnTx/>
                <a:uFillTx/>
                <a:cs typeface="+mn-ea"/>
                <a:sym typeface="+mn-lt"/>
              </a:rPr>
              <a:t>键的同时单击该区域</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可以改变时间显示的方式</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6" name="图片 5"/>
          <p:cNvPicPr>
            <a:picLocks noChangeAspect="1"/>
          </p:cNvPicPr>
          <p:nvPr/>
        </p:nvPicPr>
        <p:blipFill>
          <a:blip r:embed="rId2"/>
          <a:stretch>
            <a:fillRect/>
          </a:stretch>
        </p:blipFill>
        <p:spPr>
          <a:xfrm>
            <a:off x="10049198" y="1900209"/>
            <a:ext cx="2074362" cy="791827"/>
          </a:xfrm>
          <a:prstGeom prst="rect">
            <a:avLst/>
          </a:prstGeom>
        </p:spPr>
      </p:pic>
      <p:sp>
        <p:nvSpPr>
          <p:cNvPr id="5" name="矩形: 圆角 4"/>
          <p:cNvSpPr/>
          <p:nvPr/>
        </p:nvSpPr>
        <p:spPr>
          <a:xfrm>
            <a:off x="2594511" y="3242273"/>
            <a:ext cx="5694150" cy="75595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3</a:t>
            </a:r>
            <a:r>
              <a:rPr kumimoji="0" lang="zh-CN" altLang="en-US" sz="2000" i="0" u="none" strike="noStrike" kern="1200" cap="none" spc="0" normalizeH="0" baseline="0" noProof="0" dirty="0">
                <a:ln>
                  <a:noFill/>
                </a:ln>
                <a:solidFill>
                  <a:srgbClr val="000000"/>
                </a:solidFill>
                <a:effectLst/>
                <a:uLnTx/>
                <a:uFillTx/>
                <a:cs typeface="+mn-ea"/>
                <a:sym typeface="+mn-lt"/>
              </a:rPr>
              <a:t>）层查找栏：利用该功能可以快速找到指定的图层，如图所示。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7" name="图片 6"/>
          <p:cNvPicPr>
            <a:picLocks noChangeAspect="1"/>
          </p:cNvPicPr>
          <p:nvPr/>
        </p:nvPicPr>
        <p:blipFill>
          <a:blip r:embed="rId3"/>
          <a:stretch>
            <a:fillRect/>
          </a:stretch>
        </p:blipFill>
        <p:spPr>
          <a:xfrm>
            <a:off x="8448459" y="3043657"/>
            <a:ext cx="3675101" cy="1407938"/>
          </a:xfrm>
          <a:prstGeom prst="rect">
            <a:avLst/>
          </a:prstGeom>
        </p:spPr>
      </p:pic>
      <p:sp>
        <p:nvSpPr>
          <p:cNvPr id="8" name="矩形: 圆角 7"/>
          <p:cNvSpPr/>
          <p:nvPr/>
        </p:nvSpPr>
        <p:spPr>
          <a:xfrm>
            <a:off x="2594512" y="4756150"/>
            <a:ext cx="6896622" cy="106045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4</a:t>
            </a:r>
            <a:r>
              <a:rPr kumimoji="0" lang="zh-CN" altLang="en-US" sz="2000" i="0" u="none" strike="noStrike" kern="1200" cap="none" spc="0" normalizeH="0" baseline="0" noProof="0" dirty="0">
                <a:ln>
                  <a:noFill/>
                </a:ln>
                <a:solidFill>
                  <a:srgbClr val="000000"/>
                </a:solidFill>
                <a:effectLst/>
                <a:uLnTx/>
                <a:uFillTx/>
                <a:cs typeface="+mn-ea"/>
                <a:sym typeface="+mn-lt"/>
              </a:rPr>
              <a:t>）合成微型流程图  ：单击该按钮可以快速查看合成与图层之间的嵌套关系或快速在嵌套合成间切换，如图所示。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9" name="图片 8"/>
          <p:cNvPicPr>
            <a:picLocks noChangeAspect="1"/>
          </p:cNvPicPr>
          <p:nvPr/>
        </p:nvPicPr>
        <p:blipFill>
          <a:blip r:embed="rId4"/>
          <a:stretch>
            <a:fillRect/>
          </a:stretch>
        </p:blipFill>
        <p:spPr>
          <a:xfrm>
            <a:off x="9552604" y="4912375"/>
            <a:ext cx="2478508" cy="1047358"/>
          </a:xfrm>
          <a:prstGeom prst="rect">
            <a:avLst/>
          </a:prstGeom>
        </p:spPr>
      </p:pic>
    </p:spTree>
    <p:custDataLst>
      <p:tags r:id="rId5"/>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163652" y="4541225"/>
            <a:ext cx="2074362" cy="50549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1089" y="4558930"/>
            <a:ext cx="2339102" cy="461665"/>
          </a:xfrm>
          <a:prstGeom prst="rect">
            <a:avLst/>
          </a:prstGeom>
          <a:noFill/>
        </p:spPr>
        <p:txBody>
          <a:bodyPr wrap="none" rtlCol="0">
            <a:spAutoFit/>
          </a:bodyPr>
          <a:lstStyle/>
          <a:p>
            <a:pPr algn="ctr"/>
            <a:r>
              <a:rPr lang="zh-CN" altLang="en-US" sz="2400" b="1" dirty="0">
                <a:solidFill>
                  <a:schemeClr val="bg1"/>
                </a:solidFill>
              </a:rPr>
              <a:t>“时间轴”面板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68440" y="3620249"/>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9" name="等腰三角形 18"/>
          <p:cNvSpPr/>
          <p:nvPr/>
        </p:nvSpPr>
        <p:spPr>
          <a:xfrm rot="16200000">
            <a:off x="2218084" y="471927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3085577" y="247556"/>
            <a:ext cx="7848433" cy="255511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5</a:t>
            </a:r>
            <a:r>
              <a:rPr kumimoji="0" lang="zh-CN" altLang="en-US" sz="2000" i="0" u="none" strike="noStrike" kern="1200" cap="none" spc="0" normalizeH="0" baseline="0" noProof="0" dirty="0">
                <a:ln>
                  <a:noFill/>
                </a:ln>
                <a:solidFill>
                  <a:srgbClr val="000000"/>
                </a:solidFill>
                <a:effectLst/>
                <a:uLnTx/>
                <a:uFillTx/>
                <a:cs typeface="+mn-ea"/>
                <a:sym typeface="+mn-lt"/>
              </a:rPr>
              <a:t>）消隐开关  ：用来隐藏时间轴中指定的图层。当时间轴面板中图层特别多的时候，使用该功能的作用尤为明显。选择需要隐藏的图层，单击图层上的  按钮，将其切换成如图</a:t>
            </a:r>
            <a:r>
              <a:rPr lang="en-US" altLang="zh-CN" sz="2000" dirty="0">
                <a:solidFill>
                  <a:srgbClr val="000000"/>
                </a:solidFill>
                <a:cs typeface="+mn-ea"/>
                <a:sym typeface="+mn-lt"/>
              </a:rPr>
              <a:t>2</a:t>
            </a:r>
            <a:r>
              <a:rPr kumimoji="0" lang="en-US" altLang="zh-CN" sz="2000" i="0" u="none" strike="noStrike" kern="1200" cap="none" spc="0" normalizeH="0" baseline="0" noProof="0" dirty="0">
                <a:ln>
                  <a:noFill/>
                </a:ln>
                <a:solidFill>
                  <a:srgbClr val="000000"/>
                </a:solidFill>
                <a:effectLst/>
                <a:uLnTx/>
                <a:uFillTx/>
                <a:cs typeface="+mn-ea"/>
                <a:sym typeface="+mn-lt"/>
              </a:rPr>
              <a:t>-3</a:t>
            </a:r>
            <a:r>
              <a:rPr kumimoji="0" lang="zh-CN" altLang="en-US" sz="2000" i="0" u="none" strike="noStrike" kern="1200" cap="none" spc="0" normalizeH="0" baseline="0" noProof="0" dirty="0">
                <a:ln>
                  <a:noFill/>
                </a:ln>
                <a:solidFill>
                  <a:srgbClr val="000000"/>
                </a:solidFill>
                <a:effectLst/>
                <a:uLnTx/>
                <a:uFillTx/>
                <a:cs typeface="+mn-ea"/>
                <a:sym typeface="+mn-lt"/>
              </a:rPr>
              <a:t>所示。这时并没有任何变化，然后单击  按钮，选择的图层就被隐藏了，如图</a:t>
            </a:r>
            <a:r>
              <a:rPr lang="en-US" altLang="zh-CN" sz="2000" dirty="0">
                <a:solidFill>
                  <a:srgbClr val="000000"/>
                </a:solidFill>
                <a:cs typeface="+mn-ea"/>
                <a:sym typeface="+mn-lt"/>
              </a:rPr>
              <a:t>2</a:t>
            </a:r>
            <a:r>
              <a:rPr kumimoji="0" lang="en-US" altLang="zh-CN" sz="2000" i="0" u="none" strike="noStrike" kern="1200" cap="none" spc="0" normalizeH="0" baseline="0" noProof="0" dirty="0">
                <a:ln>
                  <a:noFill/>
                </a:ln>
                <a:solidFill>
                  <a:srgbClr val="000000"/>
                </a:solidFill>
                <a:effectLst/>
                <a:uLnTx/>
                <a:uFillTx/>
                <a:cs typeface="+mn-ea"/>
                <a:sym typeface="+mn-lt"/>
              </a:rPr>
              <a:t>-4</a:t>
            </a:r>
            <a:r>
              <a:rPr kumimoji="0" lang="zh-CN" altLang="en-US" sz="2000" i="0" u="none" strike="noStrike" kern="1200" cap="none" spc="0" normalizeH="0" baseline="0" noProof="0" dirty="0">
                <a:ln>
                  <a:noFill/>
                </a:ln>
                <a:solidFill>
                  <a:srgbClr val="000000"/>
                </a:solidFill>
                <a:effectLst/>
                <a:uLnTx/>
                <a:uFillTx/>
                <a:cs typeface="+mn-ea"/>
                <a:sym typeface="+mn-lt"/>
              </a:rPr>
              <a:t>所示。再次单击  按钮，刚才隐藏的图层又会重新显示出来。</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1"/>
          <a:stretch>
            <a:fillRect/>
          </a:stretch>
        </p:blipFill>
        <p:spPr>
          <a:xfrm>
            <a:off x="3315561" y="3009760"/>
            <a:ext cx="7397044" cy="1425636"/>
          </a:xfrm>
          <a:prstGeom prst="rect">
            <a:avLst/>
          </a:prstGeom>
        </p:spPr>
      </p:pic>
      <p:pic>
        <p:nvPicPr>
          <p:cNvPr id="6" name="图片 5"/>
          <p:cNvPicPr>
            <a:picLocks noChangeAspect="1"/>
          </p:cNvPicPr>
          <p:nvPr/>
        </p:nvPicPr>
        <p:blipFill>
          <a:blip r:embed="rId2"/>
          <a:stretch>
            <a:fillRect/>
          </a:stretch>
        </p:blipFill>
        <p:spPr>
          <a:xfrm>
            <a:off x="3342049" y="4885620"/>
            <a:ext cx="7335487" cy="1483874"/>
          </a:xfrm>
          <a:prstGeom prst="rect">
            <a:avLst/>
          </a:prstGeom>
        </p:spPr>
      </p:pic>
      <p:sp>
        <p:nvSpPr>
          <p:cNvPr id="8" name="矩形: 圆角 7"/>
          <p:cNvSpPr/>
          <p:nvPr/>
        </p:nvSpPr>
        <p:spPr>
          <a:xfrm>
            <a:off x="6649028" y="4541225"/>
            <a:ext cx="721528" cy="219455"/>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2-3</a:t>
            </a:r>
            <a:endParaRPr lang="zh-CN" altLang="en-US" dirty="0">
              <a:solidFill>
                <a:schemeClr val="tx1"/>
              </a:solidFill>
            </a:endParaRPr>
          </a:p>
        </p:txBody>
      </p:sp>
      <p:sp>
        <p:nvSpPr>
          <p:cNvPr id="9" name="矩形: 圆角 8"/>
          <p:cNvSpPr/>
          <p:nvPr/>
        </p:nvSpPr>
        <p:spPr>
          <a:xfrm>
            <a:off x="6649028" y="6500716"/>
            <a:ext cx="721528" cy="219455"/>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2-4</a:t>
            </a:r>
            <a:endParaRPr lang="zh-CN" altLang="en-US" dirty="0">
              <a:solidFill>
                <a:schemeClr val="tx1"/>
              </a:solidFill>
            </a:endParaRPr>
          </a:p>
        </p:txBody>
      </p:sp>
      <p:pic>
        <p:nvPicPr>
          <p:cNvPr id="11" name="图片 10"/>
          <p:cNvPicPr>
            <a:picLocks noChangeAspect="1"/>
          </p:cNvPicPr>
          <p:nvPr/>
        </p:nvPicPr>
        <p:blipFill>
          <a:blip r:embed="rId3"/>
          <a:stretch>
            <a:fillRect/>
          </a:stretch>
        </p:blipFill>
        <p:spPr>
          <a:xfrm>
            <a:off x="4923553" y="646764"/>
            <a:ext cx="188992" cy="152413"/>
          </a:xfrm>
          <a:prstGeom prst="rect">
            <a:avLst/>
          </a:prstGeom>
        </p:spPr>
      </p:pic>
      <p:pic>
        <p:nvPicPr>
          <p:cNvPr id="12" name="图片 11"/>
          <p:cNvPicPr>
            <a:picLocks noChangeAspect="1"/>
          </p:cNvPicPr>
          <p:nvPr/>
        </p:nvPicPr>
        <p:blipFill>
          <a:blip r:embed="rId4"/>
          <a:stretch>
            <a:fillRect/>
          </a:stretch>
        </p:blipFill>
        <p:spPr>
          <a:xfrm>
            <a:off x="5576046" y="1504670"/>
            <a:ext cx="207282" cy="182896"/>
          </a:xfrm>
          <a:prstGeom prst="rect">
            <a:avLst/>
          </a:prstGeom>
        </p:spPr>
      </p:pic>
      <p:pic>
        <p:nvPicPr>
          <p:cNvPr id="20" name="图片 19"/>
          <p:cNvPicPr>
            <a:picLocks noChangeAspect="1"/>
          </p:cNvPicPr>
          <p:nvPr/>
        </p:nvPicPr>
        <p:blipFill>
          <a:blip r:embed="rId3"/>
          <a:stretch>
            <a:fillRect/>
          </a:stretch>
        </p:blipFill>
        <p:spPr>
          <a:xfrm>
            <a:off x="5579468" y="1912447"/>
            <a:ext cx="188992" cy="152413"/>
          </a:xfrm>
          <a:prstGeom prst="rect">
            <a:avLst/>
          </a:prstGeom>
        </p:spPr>
      </p:pic>
      <p:pic>
        <p:nvPicPr>
          <p:cNvPr id="21" name="图片 20"/>
          <p:cNvPicPr>
            <a:picLocks noChangeAspect="1"/>
          </p:cNvPicPr>
          <p:nvPr/>
        </p:nvPicPr>
        <p:blipFill>
          <a:blip r:embed="rId3"/>
          <a:stretch>
            <a:fillRect/>
          </a:stretch>
        </p:blipFill>
        <p:spPr>
          <a:xfrm>
            <a:off x="4313952" y="2332782"/>
            <a:ext cx="188992" cy="152413"/>
          </a:xfrm>
          <a:prstGeom prst="rect">
            <a:avLst/>
          </a:prstGeom>
        </p:spPr>
      </p:pic>
    </p:spTree>
    <p:custDataLst>
      <p:tags r:id="rId5"/>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163652" y="4541225"/>
            <a:ext cx="2074362" cy="50549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1089" y="4558930"/>
            <a:ext cx="2339102" cy="461665"/>
          </a:xfrm>
          <a:prstGeom prst="rect">
            <a:avLst/>
          </a:prstGeom>
          <a:noFill/>
        </p:spPr>
        <p:txBody>
          <a:bodyPr wrap="none" rtlCol="0">
            <a:spAutoFit/>
          </a:bodyPr>
          <a:lstStyle/>
          <a:p>
            <a:pPr algn="ctr"/>
            <a:r>
              <a:rPr lang="zh-CN" altLang="en-US" sz="2400" b="1" dirty="0">
                <a:solidFill>
                  <a:schemeClr val="bg1"/>
                </a:solidFill>
              </a:rPr>
              <a:t>“时间轴”面板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68440" y="3620249"/>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9" name="等腰三角形 18"/>
          <p:cNvSpPr/>
          <p:nvPr/>
        </p:nvSpPr>
        <p:spPr>
          <a:xfrm rot="16200000">
            <a:off x="2218084" y="471927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3392244" y="702758"/>
            <a:ext cx="7931828" cy="257179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6</a:t>
            </a:r>
            <a:r>
              <a:rPr kumimoji="0" lang="zh-CN" altLang="en-US" sz="2000" i="0" u="none" strike="noStrike" kern="1200" cap="none" spc="0" normalizeH="0" baseline="0" noProof="0" dirty="0">
                <a:ln>
                  <a:noFill/>
                </a:ln>
                <a:solidFill>
                  <a:srgbClr val="000000"/>
                </a:solidFill>
                <a:effectLst/>
                <a:uLnTx/>
                <a:uFillTx/>
                <a:cs typeface="+mn-ea"/>
                <a:sym typeface="+mn-lt"/>
              </a:rPr>
              <a:t>）帧混合开关  ：在渲染的时候，该功能在原素材的帧速率时加入平滑插补的帧，一般在使用“时间伸缩”以后应用。使用方法是选择需要改变帧速率导致帧数不够的图层，单击图层上的  按钮，最后单击   总按钮，如图所示。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4" name="图片 3"/>
          <p:cNvPicPr>
            <a:picLocks noChangeAspect="1"/>
          </p:cNvPicPr>
          <p:nvPr/>
        </p:nvPicPr>
        <p:blipFill>
          <a:blip r:embed="rId1"/>
          <a:stretch>
            <a:fillRect/>
          </a:stretch>
        </p:blipFill>
        <p:spPr>
          <a:xfrm>
            <a:off x="3160856" y="3860637"/>
            <a:ext cx="8394605" cy="2049965"/>
          </a:xfrm>
          <a:prstGeom prst="rect">
            <a:avLst/>
          </a:prstGeom>
        </p:spPr>
      </p:pic>
      <p:pic>
        <p:nvPicPr>
          <p:cNvPr id="5" name="图片 4"/>
          <p:cNvPicPr>
            <a:picLocks noChangeAspect="1"/>
          </p:cNvPicPr>
          <p:nvPr/>
        </p:nvPicPr>
        <p:blipFill>
          <a:blip r:embed="rId2"/>
          <a:stretch>
            <a:fillRect/>
          </a:stretch>
        </p:blipFill>
        <p:spPr>
          <a:xfrm>
            <a:off x="5608831" y="1321693"/>
            <a:ext cx="201185" cy="201185"/>
          </a:xfrm>
          <a:prstGeom prst="rect">
            <a:avLst/>
          </a:prstGeom>
        </p:spPr>
      </p:pic>
      <p:pic>
        <p:nvPicPr>
          <p:cNvPr id="7" name="图片 6"/>
          <p:cNvPicPr>
            <a:picLocks noChangeAspect="1"/>
          </p:cNvPicPr>
          <p:nvPr/>
        </p:nvPicPr>
        <p:blipFill>
          <a:blip r:embed="rId2"/>
          <a:stretch>
            <a:fillRect/>
          </a:stretch>
        </p:blipFill>
        <p:spPr>
          <a:xfrm>
            <a:off x="10099056" y="2118894"/>
            <a:ext cx="201185" cy="201185"/>
          </a:xfrm>
          <a:prstGeom prst="rect">
            <a:avLst/>
          </a:prstGeom>
        </p:spPr>
      </p:pic>
      <p:pic>
        <p:nvPicPr>
          <p:cNvPr id="11" name="图片 10"/>
          <p:cNvPicPr>
            <a:picLocks noChangeAspect="1"/>
          </p:cNvPicPr>
          <p:nvPr/>
        </p:nvPicPr>
        <p:blipFill>
          <a:blip r:embed="rId3"/>
          <a:stretch>
            <a:fillRect/>
          </a:stretch>
        </p:blipFill>
        <p:spPr>
          <a:xfrm>
            <a:off x="4624476" y="2561120"/>
            <a:ext cx="207282" cy="188992"/>
          </a:xfrm>
          <a:prstGeom prst="rect">
            <a:avLst/>
          </a:prstGeom>
        </p:spPr>
      </p:pic>
    </p:spTree>
    <p:custDataLst>
      <p:tags r:id="rId4"/>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163652" y="4541225"/>
            <a:ext cx="2074362" cy="50549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1089" y="4558930"/>
            <a:ext cx="2339102" cy="461665"/>
          </a:xfrm>
          <a:prstGeom prst="rect">
            <a:avLst/>
          </a:prstGeom>
          <a:noFill/>
        </p:spPr>
        <p:txBody>
          <a:bodyPr wrap="none" rtlCol="0">
            <a:spAutoFit/>
          </a:bodyPr>
          <a:lstStyle/>
          <a:p>
            <a:pPr algn="ctr"/>
            <a:r>
              <a:rPr lang="zh-CN" altLang="en-US" sz="2400" b="1" dirty="0">
                <a:solidFill>
                  <a:schemeClr val="bg1"/>
                </a:solidFill>
              </a:rPr>
              <a:t>“时间轴”面板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68440" y="3620249"/>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9" name="等腰三角形 18"/>
          <p:cNvSpPr/>
          <p:nvPr/>
        </p:nvSpPr>
        <p:spPr>
          <a:xfrm rot="16200000">
            <a:off x="2218084" y="471927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3424419" y="208400"/>
            <a:ext cx="7931828" cy="257179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7</a:t>
            </a:r>
            <a:r>
              <a:rPr kumimoji="0" lang="zh-CN" altLang="en-US" sz="2000" i="0" u="none" strike="noStrike" kern="1200" cap="none" spc="0" normalizeH="0" baseline="0" noProof="0" dirty="0">
                <a:ln>
                  <a:noFill/>
                </a:ln>
                <a:solidFill>
                  <a:srgbClr val="000000"/>
                </a:solidFill>
                <a:effectLst/>
                <a:uLnTx/>
                <a:uFillTx/>
                <a:cs typeface="+mn-ea"/>
                <a:sym typeface="+mn-lt"/>
              </a:rPr>
              <a:t>）运动模糊开关  ：该功能是在</a:t>
            </a:r>
            <a:r>
              <a:rPr kumimoji="0" lang="en-US" altLang="zh-CN" sz="2000" i="0" u="none" strike="noStrike" kern="1200" cap="none" spc="0" normalizeH="0" baseline="0" noProof="0" dirty="0">
                <a:ln>
                  <a:noFill/>
                </a:ln>
                <a:solidFill>
                  <a:srgbClr val="000000"/>
                </a:solidFill>
                <a:effectLst/>
                <a:uLnTx/>
                <a:uFillTx/>
                <a:cs typeface="+mn-ea"/>
                <a:sym typeface="+mn-lt"/>
              </a:rPr>
              <a:t>After Effects 2022</a:t>
            </a:r>
            <a:r>
              <a:rPr kumimoji="0" lang="zh-CN" altLang="en-US" sz="2000" i="0" u="none" strike="noStrike" kern="1200" cap="none" spc="0" normalizeH="0" baseline="0" noProof="0" dirty="0">
                <a:ln>
                  <a:noFill/>
                </a:ln>
                <a:solidFill>
                  <a:srgbClr val="000000"/>
                </a:solidFill>
                <a:effectLst/>
                <a:uLnTx/>
                <a:uFillTx/>
                <a:cs typeface="+mn-ea"/>
                <a:sym typeface="+mn-lt"/>
              </a:rPr>
              <a:t>中移动图形或者文字元素的时候加入模糊效果，其使用方法与帧混合一样，必须先单击图层上的  按钮，然后确保  总按钮处于开启状态，才能出现运动模糊效果。如图所示的是一张图片从上到下的位移，在运用运动模糊效果前后的对比。</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1"/>
          <a:stretch>
            <a:fillRect/>
          </a:stretch>
        </p:blipFill>
        <p:spPr>
          <a:xfrm>
            <a:off x="3738287" y="2993910"/>
            <a:ext cx="3652045" cy="2026685"/>
          </a:xfrm>
          <a:prstGeom prst="rect">
            <a:avLst/>
          </a:prstGeom>
        </p:spPr>
      </p:pic>
      <p:pic>
        <p:nvPicPr>
          <p:cNvPr id="5" name="图片 4"/>
          <p:cNvPicPr>
            <a:picLocks noChangeAspect="1"/>
          </p:cNvPicPr>
          <p:nvPr/>
        </p:nvPicPr>
        <p:blipFill>
          <a:blip r:embed="rId2"/>
          <a:stretch>
            <a:fillRect/>
          </a:stretch>
        </p:blipFill>
        <p:spPr>
          <a:xfrm>
            <a:off x="7390332" y="2993910"/>
            <a:ext cx="3842674" cy="2026685"/>
          </a:xfrm>
          <a:prstGeom prst="rect">
            <a:avLst/>
          </a:prstGeom>
        </p:spPr>
      </p:pic>
      <p:sp>
        <p:nvSpPr>
          <p:cNvPr id="7" name="矩形 6"/>
          <p:cNvSpPr/>
          <p:nvPr/>
        </p:nvSpPr>
        <p:spPr>
          <a:xfrm>
            <a:off x="3424419" y="5234315"/>
            <a:ext cx="8299230" cy="1427964"/>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zh-CN" altLang="en-US" dirty="0">
                <a:solidFill>
                  <a:schemeClr val="tx1"/>
                </a:solidFill>
              </a:rPr>
              <a:t>技巧小贴士：</a:t>
            </a:r>
            <a:endParaRPr lang="zh-CN" altLang="en-US" dirty="0">
              <a:solidFill>
                <a:schemeClr val="tx1"/>
              </a:solidFill>
            </a:endParaRPr>
          </a:p>
          <a:p>
            <a:pPr algn="just"/>
            <a:r>
              <a:rPr lang="zh-CN" altLang="en-US" dirty="0">
                <a:solidFill>
                  <a:schemeClr val="tx1"/>
                </a:solidFill>
              </a:rPr>
              <a:t>“隐藏所有图层”“帧混合”“运动模糊”这</a:t>
            </a:r>
            <a:r>
              <a:rPr lang="en-US" altLang="zh-CN" dirty="0">
                <a:solidFill>
                  <a:schemeClr val="tx1"/>
                </a:solidFill>
              </a:rPr>
              <a:t>3</a:t>
            </a:r>
            <a:r>
              <a:rPr lang="zh-CN" altLang="en-US" dirty="0">
                <a:solidFill>
                  <a:schemeClr val="tx1"/>
                </a:solidFill>
              </a:rPr>
              <a:t>项功能在“功能区域</a:t>
            </a:r>
            <a:r>
              <a:rPr lang="en-US" altLang="zh-CN" dirty="0">
                <a:solidFill>
                  <a:schemeClr val="tx1"/>
                </a:solidFill>
              </a:rPr>
              <a:t>1”</a:t>
            </a:r>
            <a:r>
              <a:rPr lang="zh-CN" altLang="en-US" dirty="0">
                <a:solidFill>
                  <a:schemeClr val="tx1"/>
                </a:solidFill>
              </a:rPr>
              <a:t>和“功能区域</a:t>
            </a:r>
            <a:r>
              <a:rPr lang="en-US" altLang="zh-CN" dirty="0">
                <a:solidFill>
                  <a:schemeClr val="tx1"/>
                </a:solidFill>
              </a:rPr>
              <a:t>2”</a:t>
            </a:r>
            <a:r>
              <a:rPr lang="zh-CN" altLang="en-US" dirty="0">
                <a:solidFill>
                  <a:schemeClr val="tx1"/>
                </a:solidFill>
              </a:rPr>
              <a:t>都有控制按钮。其中“功能区域</a:t>
            </a:r>
            <a:r>
              <a:rPr lang="en-US" altLang="zh-CN" dirty="0">
                <a:solidFill>
                  <a:schemeClr val="tx1"/>
                </a:solidFill>
              </a:rPr>
              <a:t>1”</a:t>
            </a:r>
            <a:r>
              <a:rPr lang="zh-CN" altLang="en-US" dirty="0">
                <a:solidFill>
                  <a:schemeClr val="tx1"/>
                </a:solidFill>
              </a:rPr>
              <a:t>的控制按钮是总开关，而“功能区域</a:t>
            </a:r>
            <a:r>
              <a:rPr lang="en-US" altLang="zh-CN" dirty="0">
                <a:solidFill>
                  <a:schemeClr val="tx1"/>
                </a:solidFill>
              </a:rPr>
              <a:t>2”</a:t>
            </a:r>
            <a:r>
              <a:rPr lang="zh-CN" altLang="en-US" dirty="0">
                <a:solidFill>
                  <a:schemeClr val="tx1"/>
                </a:solidFill>
              </a:rPr>
              <a:t>的控制按钮只针对单一图层，操作时必须把两个区域的控制按钮同时开启才能产生作用。</a:t>
            </a:r>
            <a:endParaRPr lang="zh-CN" altLang="en-US" dirty="0">
              <a:solidFill>
                <a:schemeClr val="tx1"/>
              </a:solidFill>
            </a:endParaRPr>
          </a:p>
        </p:txBody>
      </p:sp>
      <p:pic>
        <p:nvPicPr>
          <p:cNvPr id="8" name="图片 7"/>
          <p:cNvPicPr>
            <a:picLocks noChangeAspect="1"/>
          </p:cNvPicPr>
          <p:nvPr/>
        </p:nvPicPr>
        <p:blipFill>
          <a:blip r:embed="rId3"/>
          <a:stretch>
            <a:fillRect/>
          </a:stretch>
        </p:blipFill>
        <p:spPr>
          <a:xfrm>
            <a:off x="5873850" y="586918"/>
            <a:ext cx="207282" cy="182896"/>
          </a:xfrm>
          <a:prstGeom prst="rect">
            <a:avLst/>
          </a:prstGeom>
        </p:spPr>
      </p:pic>
      <p:pic>
        <p:nvPicPr>
          <p:cNvPr id="9" name="图片 8"/>
          <p:cNvPicPr>
            <a:picLocks noChangeAspect="1"/>
          </p:cNvPicPr>
          <p:nvPr/>
        </p:nvPicPr>
        <p:blipFill>
          <a:blip r:embed="rId3"/>
          <a:stretch>
            <a:fillRect/>
          </a:stretch>
        </p:blipFill>
        <p:spPr>
          <a:xfrm>
            <a:off x="7639143" y="1492504"/>
            <a:ext cx="207282" cy="182896"/>
          </a:xfrm>
          <a:prstGeom prst="rect">
            <a:avLst/>
          </a:prstGeom>
        </p:spPr>
      </p:pic>
      <p:pic>
        <p:nvPicPr>
          <p:cNvPr id="11" name="图片 10"/>
          <p:cNvPicPr>
            <a:picLocks noChangeAspect="1"/>
          </p:cNvPicPr>
          <p:nvPr/>
        </p:nvPicPr>
        <p:blipFill>
          <a:blip r:embed="rId4"/>
          <a:stretch>
            <a:fillRect/>
          </a:stretch>
        </p:blipFill>
        <p:spPr>
          <a:xfrm>
            <a:off x="5672665" y="1436802"/>
            <a:ext cx="201185" cy="188992"/>
          </a:xfrm>
          <a:prstGeom prst="rect">
            <a:avLst/>
          </a:prstGeom>
        </p:spPr>
      </p:pic>
    </p:spTree>
    <p:custDataLst>
      <p:tags r:id="rId5"/>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163652" y="4541225"/>
            <a:ext cx="2074362" cy="50549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1089" y="4558930"/>
            <a:ext cx="2339102" cy="461665"/>
          </a:xfrm>
          <a:prstGeom prst="rect">
            <a:avLst/>
          </a:prstGeom>
          <a:noFill/>
        </p:spPr>
        <p:txBody>
          <a:bodyPr wrap="none" rtlCol="0">
            <a:spAutoFit/>
          </a:bodyPr>
          <a:lstStyle/>
          <a:p>
            <a:pPr algn="ctr"/>
            <a:r>
              <a:rPr lang="zh-CN" altLang="en-US" sz="2400" b="1" dirty="0">
                <a:solidFill>
                  <a:schemeClr val="bg1"/>
                </a:solidFill>
              </a:rPr>
              <a:t>“时间轴”面板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68440" y="3620249"/>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9" name="等腰三角形 18"/>
          <p:cNvSpPr/>
          <p:nvPr/>
        </p:nvSpPr>
        <p:spPr>
          <a:xfrm rot="16200000">
            <a:off x="2218084" y="471927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826785" y="115366"/>
            <a:ext cx="3967892" cy="277108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8</a:t>
            </a:r>
            <a:r>
              <a:rPr kumimoji="0" lang="zh-CN" altLang="en-US" sz="2000" i="0" u="none" strike="noStrike" kern="1200" cap="none" spc="0" normalizeH="0" baseline="0" noProof="0" dirty="0">
                <a:ln>
                  <a:noFill/>
                </a:ln>
                <a:solidFill>
                  <a:srgbClr val="000000"/>
                </a:solidFill>
                <a:effectLst/>
                <a:uLnTx/>
                <a:uFillTx/>
                <a:cs typeface="+mn-ea"/>
                <a:sym typeface="+mn-lt"/>
              </a:rPr>
              <a:t>）图表编辑器  </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单击该按钮可以打开曲线编辑器窗口。单击“图表编辑器”按钮  </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然后选择带有关键帧的属性</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这时可以在曲线编辑器中看到一条可编辑的曲线，如图所示。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1"/>
          <a:stretch>
            <a:fillRect/>
          </a:stretch>
        </p:blipFill>
        <p:spPr>
          <a:xfrm>
            <a:off x="7591233" y="202952"/>
            <a:ext cx="3967891" cy="2595909"/>
          </a:xfrm>
          <a:prstGeom prst="rect">
            <a:avLst/>
          </a:prstGeom>
        </p:spPr>
      </p:pic>
      <p:pic>
        <p:nvPicPr>
          <p:cNvPr id="5" name="图片 4"/>
          <p:cNvPicPr>
            <a:picLocks noChangeAspect="1"/>
          </p:cNvPicPr>
          <p:nvPr/>
        </p:nvPicPr>
        <p:blipFill>
          <a:blip r:embed="rId2"/>
          <a:stretch>
            <a:fillRect/>
          </a:stretch>
        </p:blipFill>
        <p:spPr>
          <a:xfrm>
            <a:off x="4810731" y="407949"/>
            <a:ext cx="207282" cy="219475"/>
          </a:xfrm>
          <a:prstGeom prst="rect">
            <a:avLst/>
          </a:prstGeom>
        </p:spPr>
      </p:pic>
      <p:pic>
        <p:nvPicPr>
          <p:cNvPr id="6" name="图片 5"/>
          <p:cNvPicPr>
            <a:picLocks noChangeAspect="1"/>
          </p:cNvPicPr>
          <p:nvPr/>
        </p:nvPicPr>
        <p:blipFill>
          <a:blip r:embed="rId2"/>
          <a:stretch>
            <a:fillRect/>
          </a:stretch>
        </p:blipFill>
        <p:spPr>
          <a:xfrm>
            <a:off x="4707090" y="1207734"/>
            <a:ext cx="207282" cy="219475"/>
          </a:xfrm>
          <a:prstGeom prst="rect">
            <a:avLst/>
          </a:prstGeom>
        </p:spPr>
      </p:pic>
      <p:sp>
        <p:nvSpPr>
          <p:cNvPr id="4" name="文本框 3"/>
          <p:cNvSpPr txBox="1"/>
          <p:nvPr/>
        </p:nvSpPr>
        <p:spPr>
          <a:xfrm>
            <a:off x="2488067" y="3117281"/>
            <a:ext cx="4852610" cy="523220"/>
          </a:xfrm>
          <a:prstGeom prst="rect">
            <a:avLst/>
          </a:prstGeom>
          <a:noFill/>
        </p:spPr>
        <p:txBody>
          <a:bodyPr wrap="none" rtlCol="0">
            <a:spAutoFit/>
          </a:bodyPr>
          <a:lstStyle/>
          <a:p>
            <a:r>
              <a:rPr lang="zh-CN" altLang="en-US" sz="2800" b="1" dirty="0">
                <a:solidFill>
                  <a:schemeClr val="accent1"/>
                </a:solidFill>
              </a:rPr>
              <a:t>“时间轴面板”上方功能详解</a:t>
            </a:r>
            <a:endParaRPr lang="zh-CN" altLang="en-US" sz="2800" b="1" dirty="0">
              <a:solidFill>
                <a:schemeClr val="accent1"/>
              </a:solidFill>
            </a:endParaRPr>
          </a:p>
        </p:txBody>
      </p:sp>
      <p:sp>
        <p:nvSpPr>
          <p:cNvPr id="7" name="矩形: 圆角 6"/>
          <p:cNvSpPr/>
          <p:nvPr/>
        </p:nvSpPr>
        <p:spPr>
          <a:xfrm>
            <a:off x="2983646" y="3640501"/>
            <a:ext cx="7780453" cy="289576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a:t>
            </a:r>
            <a:r>
              <a:rPr kumimoji="0" lang="zh-CN" altLang="en-US" sz="2000" i="0" u="none" strike="noStrike" kern="1200" cap="none" spc="0" normalizeH="0" baseline="0" noProof="0" dirty="0">
                <a:ln>
                  <a:noFill/>
                </a:ln>
                <a:solidFill>
                  <a:srgbClr val="000000"/>
                </a:solidFill>
                <a:effectLst/>
                <a:uLnTx/>
                <a:uFillTx/>
                <a:cs typeface="+mn-ea"/>
                <a:sym typeface="+mn-lt"/>
              </a:rPr>
              <a:t>）显示图标 ：其作用是在预览窗口中显示或者隐藏图层的画面内容。当“眼睛”被激活时时，图层的画面内容会显示在预览窗口中；相反，当“眼睛”被取消激活时，在预览窗口中就看不到图层的画面内容了。</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2</a:t>
            </a:r>
            <a:r>
              <a:rPr kumimoji="0" lang="zh-CN" altLang="en-US" sz="2000" i="0" u="none" strike="noStrike" kern="1200" cap="none" spc="0" normalizeH="0" baseline="0" noProof="0" dirty="0">
                <a:ln>
                  <a:noFill/>
                </a:ln>
                <a:solidFill>
                  <a:srgbClr val="000000"/>
                </a:solidFill>
                <a:effectLst/>
                <a:uLnTx/>
                <a:uFillTx/>
                <a:cs typeface="+mn-ea"/>
                <a:sym typeface="+mn-lt"/>
              </a:rPr>
              <a:t>）音频图标 ：在时间轴中添加音频文件以后，图层上会生成“音频”图标，单击“音频”图标，将小喇叭图标取消，再次预览的时候就听不到声音了。</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8" name="图片 7"/>
          <p:cNvPicPr>
            <a:picLocks noChangeAspect="1"/>
          </p:cNvPicPr>
          <p:nvPr/>
        </p:nvPicPr>
        <p:blipFill>
          <a:blip r:embed="rId3"/>
          <a:stretch>
            <a:fillRect/>
          </a:stretch>
        </p:blipFill>
        <p:spPr>
          <a:xfrm>
            <a:off x="4914372" y="3795127"/>
            <a:ext cx="170703" cy="152413"/>
          </a:xfrm>
          <a:prstGeom prst="rect">
            <a:avLst/>
          </a:prstGeom>
        </p:spPr>
      </p:pic>
      <p:pic>
        <p:nvPicPr>
          <p:cNvPr id="9" name="图片 8"/>
          <p:cNvPicPr>
            <a:picLocks noChangeAspect="1"/>
          </p:cNvPicPr>
          <p:nvPr/>
        </p:nvPicPr>
        <p:blipFill>
          <a:blip r:embed="rId4"/>
          <a:stretch>
            <a:fillRect/>
          </a:stretch>
        </p:blipFill>
        <p:spPr>
          <a:xfrm>
            <a:off x="4932661" y="5451738"/>
            <a:ext cx="170703" cy="140220"/>
          </a:xfrm>
          <a:prstGeom prst="rect">
            <a:avLst/>
          </a:prstGeom>
        </p:spPr>
      </p:pic>
    </p:spTree>
    <p:custDataLst>
      <p:tags r:id="rId5"/>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163652" y="4541225"/>
            <a:ext cx="2074362" cy="50549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1089" y="4558930"/>
            <a:ext cx="2339102" cy="461665"/>
          </a:xfrm>
          <a:prstGeom prst="rect">
            <a:avLst/>
          </a:prstGeom>
          <a:noFill/>
        </p:spPr>
        <p:txBody>
          <a:bodyPr wrap="none" rtlCol="0">
            <a:spAutoFit/>
          </a:bodyPr>
          <a:lstStyle/>
          <a:p>
            <a:pPr algn="ctr"/>
            <a:r>
              <a:rPr lang="zh-CN" altLang="en-US" sz="2400" b="1" dirty="0">
                <a:solidFill>
                  <a:schemeClr val="bg1"/>
                </a:solidFill>
              </a:rPr>
              <a:t>“时间轴”面板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68440" y="3620249"/>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9" name="等腰三角形 18"/>
          <p:cNvSpPr/>
          <p:nvPr/>
        </p:nvSpPr>
        <p:spPr>
          <a:xfrm rot="16200000">
            <a:off x="2218084" y="471927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762011" y="1090860"/>
            <a:ext cx="6401468" cy="156792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3</a:t>
            </a:r>
            <a:r>
              <a:rPr kumimoji="0" lang="zh-CN" altLang="en-US" sz="2000" i="0" u="none" strike="noStrike" kern="1200" cap="none" spc="0" normalizeH="0" baseline="0" noProof="0" dirty="0">
                <a:ln>
                  <a:noFill/>
                </a:ln>
                <a:solidFill>
                  <a:srgbClr val="000000"/>
                </a:solidFill>
                <a:effectLst/>
                <a:uLnTx/>
                <a:uFillTx/>
                <a:cs typeface="+mn-ea"/>
                <a:sym typeface="+mn-lt"/>
              </a:rPr>
              <a:t>）独奏图标 ：在某图层中激活“独奏”功能以后，其他图层的显示图标就会从黑色变成灰色，“合成”面板中就只会显示激活了“独奏”功能的图层的画面内容，同时暂停显示其他图层的画面内容，如图所示。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sp>
        <p:nvSpPr>
          <p:cNvPr id="4" name="文本框 3"/>
          <p:cNvSpPr txBox="1"/>
          <p:nvPr/>
        </p:nvSpPr>
        <p:spPr>
          <a:xfrm>
            <a:off x="2954199" y="395094"/>
            <a:ext cx="4852610" cy="523220"/>
          </a:xfrm>
          <a:prstGeom prst="rect">
            <a:avLst/>
          </a:prstGeom>
          <a:noFill/>
        </p:spPr>
        <p:txBody>
          <a:bodyPr wrap="none" rtlCol="0">
            <a:spAutoFit/>
          </a:bodyPr>
          <a:lstStyle/>
          <a:p>
            <a:r>
              <a:rPr lang="zh-CN" altLang="en-US" sz="2800" b="1" dirty="0">
                <a:solidFill>
                  <a:schemeClr val="accent1"/>
                </a:solidFill>
              </a:rPr>
              <a:t>“时间轴面板”上方功能详解</a:t>
            </a:r>
            <a:endParaRPr lang="zh-CN" altLang="en-US" sz="2800" b="1" dirty="0">
              <a:solidFill>
                <a:schemeClr val="accent1"/>
              </a:solidFill>
            </a:endParaRPr>
          </a:p>
        </p:txBody>
      </p:sp>
      <p:pic>
        <p:nvPicPr>
          <p:cNvPr id="3" name="图片 2"/>
          <p:cNvPicPr>
            <a:picLocks noChangeAspect="1"/>
          </p:cNvPicPr>
          <p:nvPr/>
        </p:nvPicPr>
        <p:blipFill>
          <a:blip r:embed="rId1"/>
          <a:stretch>
            <a:fillRect/>
          </a:stretch>
        </p:blipFill>
        <p:spPr>
          <a:xfrm>
            <a:off x="9603395" y="1321693"/>
            <a:ext cx="2283805" cy="949219"/>
          </a:xfrm>
          <a:prstGeom prst="rect">
            <a:avLst/>
          </a:prstGeom>
        </p:spPr>
      </p:pic>
      <p:pic>
        <p:nvPicPr>
          <p:cNvPr id="5" name="图片 4"/>
          <p:cNvPicPr>
            <a:picLocks noChangeAspect="1"/>
          </p:cNvPicPr>
          <p:nvPr/>
        </p:nvPicPr>
        <p:blipFill>
          <a:blip r:embed="rId2"/>
          <a:stretch>
            <a:fillRect/>
          </a:stretch>
        </p:blipFill>
        <p:spPr>
          <a:xfrm>
            <a:off x="4889301" y="1275057"/>
            <a:ext cx="115834" cy="134124"/>
          </a:xfrm>
          <a:prstGeom prst="rect">
            <a:avLst/>
          </a:prstGeom>
        </p:spPr>
      </p:pic>
      <p:sp>
        <p:nvSpPr>
          <p:cNvPr id="6" name="矩形: 圆角 5"/>
          <p:cNvSpPr/>
          <p:nvPr/>
        </p:nvSpPr>
        <p:spPr>
          <a:xfrm>
            <a:off x="2666606" y="3016868"/>
            <a:ext cx="6962596" cy="327641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4</a:t>
            </a:r>
            <a:r>
              <a:rPr kumimoji="0" lang="zh-CN" altLang="en-US" sz="2000" i="0" u="none" strike="noStrike" kern="1200" cap="none" spc="0" normalizeH="0" baseline="0" noProof="0" dirty="0">
                <a:ln>
                  <a:noFill/>
                </a:ln>
                <a:solidFill>
                  <a:srgbClr val="000000"/>
                </a:solidFill>
                <a:effectLst/>
                <a:uLnTx/>
                <a:uFillTx/>
                <a:cs typeface="+mn-ea"/>
                <a:sym typeface="+mn-lt"/>
              </a:rPr>
              <a:t>）锁定图标  ：显示该图标表示相关的图层处于锁定状态，再次单击该图标即可解除锁定。一个图层被锁定后，就无法选择这个图层了，也不能对其应用任何效果。这个功能通常会应用在已经完成全部制作的图层上，从而避免由于失误而删除或者损坏制作完成的内容。</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5</a:t>
            </a:r>
            <a:r>
              <a:rPr kumimoji="0" lang="zh-CN" altLang="en-US" sz="2000" i="0" u="none" strike="noStrike" kern="1200" cap="none" spc="0" normalizeH="0" baseline="0" noProof="0" dirty="0">
                <a:ln>
                  <a:noFill/>
                </a:ln>
                <a:solidFill>
                  <a:srgbClr val="000000"/>
                </a:solidFill>
                <a:effectLst/>
                <a:uLnTx/>
                <a:uFillTx/>
                <a:cs typeface="+mn-ea"/>
                <a:sym typeface="+mn-lt"/>
              </a:rPr>
              <a:t>）三角形图标  ：单击三角形图标以后，三角形指向下方，同时展开显示图层的相关属性</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7" name="图片 6"/>
          <p:cNvPicPr>
            <a:picLocks noChangeAspect="1"/>
          </p:cNvPicPr>
          <p:nvPr/>
        </p:nvPicPr>
        <p:blipFill>
          <a:blip r:embed="rId3"/>
          <a:stretch>
            <a:fillRect/>
          </a:stretch>
        </p:blipFill>
        <p:spPr>
          <a:xfrm>
            <a:off x="9750212" y="3879394"/>
            <a:ext cx="2373348" cy="1323661"/>
          </a:xfrm>
          <a:prstGeom prst="rect">
            <a:avLst/>
          </a:prstGeom>
        </p:spPr>
      </p:pic>
      <p:pic>
        <p:nvPicPr>
          <p:cNvPr id="8" name="图片 7"/>
          <p:cNvPicPr>
            <a:picLocks noChangeAspect="1"/>
          </p:cNvPicPr>
          <p:nvPr/>
        </p:nvPicPr>
        <p:blipFill>
          <a:blip r:embed="rId4"/>
          <a:stretch>
            <a:fillRect/>
          </a:stretch>
        </p:blipFill>
        <p:spPr>
          <a:xfrm>
            <a:off x="4614327" y="3352793"/>
            <a:ext cx="152413" cy="152413"/>
          </a:xfrm>
          <a:prstGeom prst="rect">
            <a:avLst/>
          </a:prstGeom>
        </p:spPr>
      </p:pic>
      <p:pic>
        <p:nvPicPr>
          <p:cNvPr id="9" name="图片 8"/>
          <p:cNvPicPr>
            <a:picLocks noChangeAspect="1"/>
          </p:cNvPicPr>
          <p:nvPr/>
        </p:nvPicPr>
        <p:blipFill>
          <a:blip r:embed="rId5"/>
          <a:stretch>
            <a:fillRect/>
          </a:stretch>
        </p:blipFill>
        <p:spPr>
          <a:xfrm>
            <a:off x="4858818" y="5444589"/>
            <a:ext cx="176799" cy="188992"/>
          </a:xfrm>
          <a:prstGeom prst="rect">
            <a:avLst/>
          </a:prstGeom>
        </p:spPr>
      </p:pic>
    </p:spTree>
    <p:custDataLst>
      <p:tags r:id="rId6"/>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163652" y="4541225"/>
            <a:ext cx="2074362" cy="50549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1089" y="4558930"/>
            <a:ext cx="2339102" cy="461665"/>
          </a:xfrm>
          <a:prstGeom prst="rect">
            <a:avLst/>
          </a:prstGeom>
          <a:noFill/>
        </p:spPr>
        <p:txBody>
          <a:bodyPr wrap="none" rtlCol="0">
            <a:spAutoFit/>
          </a:bodyPr>
          <a:lstStyle/>
          <a:p>
            <a:pPr algn="ctr"/>
            <a:r>
              <a:rPr lang="zh-CN" altLang="en-US" sz="2400" b="1" dirty="0">
                <a:solidFill>
                  <a:schemeClr val="bg1"/>
                </a:solidFill>
              </a:rPr>
              <a:t>“时间轴”面板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68440" y="3620249"/>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9" name="等腰三角形 18"/>
          <p:cNvSpPr/>
          <p:nvPr/>
        </p:nvSpPr>
        <p:spPr>
          <a:xfrm rot="16200000">
            <a:off x="2218084" y="471927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2" name="矩形: 圆角 1"/>
          <p:cNvSpPr/>
          <p:nvPr/>
        </p:nvSpPr>
        <p:spPr>
          <a:xfrm>
            <a:off x="2691541" y="3122952"/>
            <a:ext cx="4794726" cy="145625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7</a:t>
            </a:r>
            <a:r>
              <a:rPr kumimoji="0" lang="zh-CN" altLang="en-US" sz="2000" i="0" u="none" strike="noStrike" kern="1200" cap="none" spc="0" normalizeH="0" baseline="0" noProof="0" dirty="0">
                <a:ln>
                  <a:noFill/>
                </a:ln>
                <a:solidFill>
                  <a:srgbClr val="000000"/>
                </a:solidFill>
                <a:effectLst/>
                <a:uLnTx/>
                <a:uFillTx/>
                <a:cs typeface="+mn-ea"/>
                <a:sym typeface="+mn-lt"/>
              </a:rPr>
              <a:t>）编号图标  ：用来标注图层的编号，它会从上到下依次显示图层的编号，如图所示。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sp>
        <p:nvSpPr>
          <p:cNvPr id="4" name="文本框 3"/>
          <p:cNvSpPr txBox="1"/>
          <p:nvPr/>
        </p:nvSpPr>
        <p:spPr>
          <a:xfrm>
            <a:off x="2954199" y="395094"/>
            <a:ext cx="4852610" cy="523220"/>
          </a:xfrm>
          <a:prstGeom prst="rect">
            <a:avLst/>
          </a:prstGeom>
          <a:noFill/>
        </p:spPr>
        <p:txBody>
          <a:bodyPr wrap="none" rtlCol="0">
            <a:spAutoFit/>
          </a:bodyPr>
          <a:lstStyle/>
          <a:p>
            <a:r>
              <a:rPr lang="zh-CN" altLang="en-US" sz="2800" b="1" dirty="0">
                <a:solidFill>
                  <a:schemeClr val="accent1"/>
                </a:solidFill>
              </a:rPr>
              <a:t>“时间轴面板”上方功能详解</a:t>
            </a:r>
            <a:endParaRPr lang="zh-CN" altLang="en-US" sz="2800" b="1" dirty="0">
              <a:solidFill>
                <a:schemeClr val="accent1"/>
              </a:solidFill>
            </a:endParaRPr>
          </a:p>
        </p:txBody>
      </p:sp>
      <p:pic>
        <p:nvPicPr>
          <p:cNvPr id="5" name="图片 4"/>
          <p:cNvPicPr>
            <a:picLocks noChangeAspect="1"/>
          </p:cNvPicPr>
          <p:nvPr/>
        </p:nvPicPr>
        <p:blipFill>
          <a:blip r:embed="rId1"/>
          <a:stretch>
            <a:fillRect/>
          </a:stretch>
        </p:blipFill>
        <p:spPr>
          <a:xfrm>
            <a:off x="7806809" y="3117281"/>
            <a:ext cx="3840813" cy="1353429"/>
          </a:xfrm>
          <a:prstGeom prst="rect">
            <a:avLst/>
          </a:prstGeom>
        </p:spPr>
      </p:pic>
      <p:sp>
        <p:nvSpPr>
          <p:cNvPr id="6" name="矩形: 圆角 5"/>
          <p:cNvSpPr/>
          <p:nvPr/>
        </p:nvSpPr>
        <p:spPr>
          <a:xfrm>
            <a:off x="2675468" y="4693902"/>
            <a:ext cx="9099106" cy="208712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8</a:t>
            </a:r>
            <a:r>
              <a:rPr kumimoji="0" lang="zh-CN" altLang="en-US" sz="2000" i="0" u="none" strike="noStrike" kern="1200" cap="none" spc="0" normalizeH="0" baseline="0" noProof="0" dirty="0">
                <a:ln>
                  <a:noFill/>
                </a:ln>
                <a:solidFill>
                  <a:srgbClr val="000000"/>
                </a:solidFill>
                <a:effectLst/>
                <a:uLnTx/>
                <a:uFillTx/>
                <a:cs typeface="+mn-ea"/>
                <a:sym typeface="+mn-lt"/>
              </a:rPr>
              <a:t>）源名称       </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图层名称         ：单击“源名称”后，此处会变成“图层名称”。在时间轴面板中，素材的名称不能更改</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而图层的名称可以更改</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单击图层名称后按</a:t>
            </a:r>
            <a:r>
              <a:rPr kumimoji="0" lang="en-US" altLang="zh-CN" sz="2000" i="0" u="none" strike="noStrike" kern="1200" cap="none" spc="0" normalizeH="0" baseline="0" noProof="0" dirty="0">
                <a:ln>
                  <a:noFill/>
                </a:ln>
                <a:solidFill>
                  <a:srgbClr val="000000"/>
                </a:solidFill>
                <a:effectLst/>
                <a:uLnTx/>
                <a:uFillTx/>
                <a:cs typeface="+mn-ea"/>
                <a:sym typeface="+mn-lt"/>
              </a:rPr>
              <a:t>Enter</a:t>
            </a:r>
            <a:r>
              <a:rPr kumimoji="0" lang="zh-CN" altLang="en-US" sz="2000" i="0" u="none" strike="noStrike" kern="1200" cap="none" spc="0" normalizeH="0" baseline="0" noProof="0" dirty="0">
                <a:ln>
                  <a:noFill/>
                </a:ln>
                <a:solidFill>
                  <a:srgbClr val="000000"/>
                </a:solidFill>
                <a:effectLst/>
                <a:uLnTx/>
                <a:uFillTx/>
                <a:cs typeface="+mn-ea"/>
                <a:sym typeface="+mn-lt"/>
              </a:rPr>
              <a:t>键，就可以修改名称了。</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9</a:t>
            </a:r>
            <a:r>
              <a:rPr kumimoji="0" lang="zh-CN" altLang="en-US" sz="2000" i="0" u="none" strike="noStrike" kern="1200" cap="none" spc="0" normalizeH="0" baseline="0" noProof="0" dirty="0">
                <a:ln>
                  <a:noFill/>
                </a:ln>
                <a:solidFill>
                  <a:srgbClr val="000000"/>
                </a:solidFill>
                <a:effectLst/>
                <a:uLnTx/>
                <a:uFillTx/>
                <a:cs typeface="+mn-ea"/>
                <a:sym typeface="+mn-lt"/>
              </a:rPr>
              <a:t>）隐藏图层 ：用来隐藏指定的图层，当项目中的图层特别多的时候，该功能的作用尤为明显，并且该命令在其上方功能区   被激活时才可以使用。</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7" name="图片 6"/>
          <p:cNvPicPr>
            <a:picLocks noChangeAspect="1"/>
          </p:cNvPicPr>
          <p:nvPr/>
        </p:nvPicPr>
        <p:blipFill>
          <a:blip r:embed="rId2"/>
          <a:stretch>
            <a:fillRect/>
          </a:stretch>
        </p:blipFill>
        <p:spPr>
          <a:xfrm>
            <a:off x="8145428" y="6445715"/>
            <a:ext cx="274344" cy="335309"/>
          </a:xfrm>
          <a:prstGeom prst="rect">
            <a:avLst/>
          </a:prstGeom>
        </p:spPr>
      </p:pic>
      <p:pic>
        <p:nvPicPr>
          <p:cNvPr id="8" name="图片 7"/>
          <p:cNvPicPr>
            <a:picLocks noChangeAspect="1"/>
          </p:cNvPicPr>
          <p:nvPr/>
        </p:nvPicPr>
        <p:blipFill>
          <a:blip r:embed="rId3"/>
          <a:stretch>
            <a:fillRect/>
          </a:stretch>
        </p:blipFill>
        <p:spPr>
          <a:xfrm>
            <a:off x="4584103" y="3328407"/>
            <a:ext cx="201185" cy="201185"/>
          </a:xfrm>
          <a:prstGeom prst="rect">
            <a:avLst/>
          </a:prstGeom>
        </p:spPr>
      </p:pic>
      <p:pic>
        <p:nvPicPr>
          <p:cNvPr id="9" name="图片 8"/>
          <p:cNvPicPr>
            <a:picLocks noChangeAspect="1"/>
          </p:cNvPicPr>
          <p:nvPr/>
        </p:nvPicPr>
        <p:blipFill>
          <a:blip r:embed="rId4"/>
          <a:stretch>
            <a:fillRect/>
          </a:stretch>
        </p:blipFill>
        <p:spPr>
          <a:xfrm>
            <a:off x="5989961" y="4818181"/>
            <a:ext cx="832521" cy="228536"/>
          </a:xfrm>
          <a:prstGeom prst="rect">
            <a:avLst/>
          </a:prstGeom>
        </p:spPr>
      </p:pic>
      <p:pic>
        <p:nvPicPr>
          <p:cNvPr id="11" name="图片 10"/>
          <p:cNvPicPr>
            <a:picLocks noChangeAspect="1"/>
          </p:cNvPicPr>
          <p:nvPr/>
        </p:nvPicPr>
        <p:blipFill>
          <a:blip r:embed="rId5"/>
          <a:stretch>
            <a:fillRect/>
          </a:stretch>
        </p:blipFill>
        <p:spPr>
          <a:xfrm>
            <a:off x="4381707" y="4796731"/>
            <a:ext cx="506012" cy="188992"/>
          </a:xfrm>
          <a:prstGeom prst="rect">
            <a:avLst/>
          </a:prstGeom>
        </p:spPr>
      </p:pic>
      <p:sp>
        <p:nvSpPr>
          <p:cNvPr id="3" name="矩形: 圆角 2"/>
          <p:cNvSpPr/>
          <p:nvPr/>
        </p:nvSpPr>
        <p:spPr>
          <a:xfrm>
            <a:off x="2691540" y="1005279"/>
            <a:ext cx="6210069" cy="178025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6</a:t>
            </a:r>
            <a:r>
              <a:rPr kumimoji="0" lang="zh-CN" altLang="en-US" sz="2000" i="0" u="none" strike="noStrike" kern="1200" cap="none" spc="0" normalizeH="0" baseline="0" noProof="0" dirty="0">
                <a:ln>
                  <a:noFill/>
                </a:ln>
                <a:solidFill>
                  <a:srgbClr val="000000"/>
                </a:solidFill>
                <a:effectLst/>
                <a:uLnTx/>
                <a:uFillTx/>
                <a:cs typeface="+mn-ea"/>
                <a:sym typeface="+mn-lt"/>
              </a:rPr>
              <a:t>）标签颜色图标  ：单击标签颜色图标后，会出现多种颜色选项，如图所示。用户只要从中选择自己需要的颜色就可以改变标签的颜色，其中，“选择标签组”命令是用来选择所有标签颜色相同的图层的。</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12" name="图片 11"/>
          <p:cNvPicPr>
            <a:picLocks noChangeAspect="1"/>
          </p:cNvPicPr>
          <p:nvPr/>
        </p:nvPicPr>
        <p:blipFill>
          <a:blip r:embed="rId6"/>
          <a:stretch>
            <a:fillRect/>
          </a:stretch>
        </p:blipFill>
        <p:spPr>
          <a:xfrm>
            <a:off x="9123940" y="377442"/>
            <a:ext cx="987474" cy="2699971"/>
          </a:xfrm>
          <a:prstGeom prst="rect">
            <a:avLst/>
          </a:prstGeom>
        </p:spPr>
      </p:pic>
    </p:spTree>
    <p:custDataLst>
      <p:tags r:id="rId7"/>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163652" y="4541225"/>
            <a:ext cx="2074362" cy="50549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1089" y="4558930"/>
            <a:ext cx="2339102" cy="461665"/>
          </a:xfrm>
          <a:prstGeom prst="rect">
            <a:avLst/>
          </a:prstGeom>
          <a:noFill/>
        </p:spPr>
        <p:txBody>
          <a:bodyPr wrap="none" rtlCol="0">
            <a:spAutoFit/>
          </a:bodyPr>
          <a:lstStyle/>
          <a:p>
            <a:pPr algn="ctr"/>
            <a:r>
              <a:rPr lang="zh-CN" altLang="en-US" sz="2400" b="1" dirty="0">
                <a:solidFill>
                  <a:schemeClr val="bg1"/>
                </a:solidFill>
              </a:rPr>
              <a:t>“时间轴”面板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68440" y="3620249"/>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9" name="等腰三角形 18"/>
          <p:cNvSpPr/>
          <p:nvPr/>
        </p:nvSpPr>
        <p:spPr>
          <a:xfrm rot="16200000">
            <a:off x="2218084" y="471927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4" name="文本框 3"/>
          <p:cNvSpPr txBox="1"/>
          <p:nvPr/>
        </p:nvSpPr>
        <p:spPr>
          <a:xfrm>
            <a:off x="2954199" y="395094"/>
            <a:ext cx="4852610" cy="523220"/>
          </a:xfrm>
          <a:prstGeom prst="rect">
            <a:avLst/>
          </a:prstGeom>
          <a:noFill/>
        </p:spPr>
        <p:txBody>
          <a:bodyPr wrap="none" rtlCol="0">
            <a:spAutoFit/>
          </a:bodyPr>
          <a:lstStyle/>
          <a:p>
            <a:r>
              <a:rPr lang="zh-CN" altLang="en-US" sz="2800" b="1" dirty="0">
                <a:solidFill>
                  <a:schemeClr val="accent1"/>
                </a:solidFill>
              </a:rPr>
              <a:t>“时间轴面板”上方功能详解</a:t>
            </a:r>
            <a:endParaRPr lang="zh-CN" altLang="en-US" sz="2800" b="1" dirty="0">
              <a:solidFill>
                <a:schemeClr val="accent1"/>
              </a:solidFill>
            </a:endParaRPr>
          </a:p>
        </p:txBody>
      </p:sp>
      <p:sp>
        <p:nvSpPr>
          <p:cNvPr id="6" name="矩形: 圆角 5"/>
          <p:cNvSpPr/>
          <p:nvPr/>
        </p:nvSpPr>
        <p:spPr>
          <a:xfrm>
            <a:off x="2534470" y="918314"/>
            <a:ext cx="6776464" cy="299105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10</a:t>
            </a:r>
            <a:r>
              <a:rPr kumimoji="0" lang="zh-CN" altLang="en-US" sz="2000" i="0" u="none" strike="noStrike" kern="1200" cap="none" spc="0" normalizeH="0" baseline="0" noProof="0" dirty="0">
                <a:ln>
                  <a:noFill/>
                </a:ln>
                <a:solidFill>
                  <a:srgbClr val="000000"/>
                </a:solidFill>
                <a:effectLst/>
                <a:uLnTx/>
                <a:uFillTx/>
                <a:cs typeface="+mn-ea"/>
                <a:sym typeface="+mn-lt"/>
              </a:rPr>
              <a:t>）栅格化  ：当图层是“合成”或</a:t>
            </a:r>
            <a:r>
              <a:rPr kumimoji="0" lang="en-US" altLang="zh-CN" sz="2000" i="0" u="none" strike="noStrike" kern="1200" cap="none" spc="0" normalizeH="0" baseline="0" noProof="0" dirty="0">
                <a:ln>
                  <a:noFill/>
                </a:ln>
                <a:solidFill>
                  <a:srgbClr val="000000"/>
                </a:solidFill>
                <a:effectLst/>
                <a:uLnTx/>
                <a:uFillTx/>
                <a:cs typeface="+mn-ea"/>
                <a:sym typeface="+mn-lt"/>
              </a:rPr>
              <a:t>Ai</a:t>
            </a:r>
            <a:r>
              <a:rPr kumimoji="0" lang="zh-CN" altLang="en-US" sz="2000" i="0" u="none" strike="noStrike" kern="1200" cap="none" spc="0" normalizeH="0" baseline="0" noProof="0" dirty="0">
                <a:ln>
                  <a:noFill/>
                </a:ln>
                <a:solidFill>
                  <a:srgbClr val="000000"/>
                </a:solidFill>
                <a:effectLst/>
                <a:uLnTx/>
                <a:uFillTx/>
                <a:cs typeface="+mn-ea"/>
                <a:sym typeface="+mn-lt"/>
              </a:rPr>
              <a:t>文件时才可以使用“栅格化”功能。使用该功能后，“合成”图层的质量会提高，渲染时间会减少，也可以不使用“栅格化”功能，以使</a:t>
            </a:r>
            <a:r>
              <a:rPr kumimoji="0" lang="en-US" altLang="zh-CN" sz="2000" i="0" u="none" strike="noStrike" kern="1200" cap="none" spc="0" normalizeH="0" baseline="0" noProof="0" dirty="0">
                <a:ln>
                  <a:noFill/>
                </a:ln>
                <a:solidFill>
                  <a:srgbClr val="000000"/>
                </a:solidFill>
                <a:effectLst/>
                <a:uLnTx/>
                <a:uFillTx/>
                <a:cs typeface="+mn-ea"/>
                <a:sym typeface="+mn-lt"/>
              </a:rPr>
              <a:t>Ai</a:t>
            </a:r>
            <a:r>
              <a:rPr kumimoji="0" lang="zh-CN" altLang="en-US" sz="2000" i="0" u="none" strike="noStrike" kern="1200" cap="none" spc="0" normalizeH="0" baseline="0" noProof="0" dirty="0">
                <a:ln>
                  <a:noFill/>
                </a:ln>
                <a:solidFill>
                  <a:srgbClr val="000000"/>
                </a:solidFill>
                <a:effectLst/>
                <a:uLnTx/>
                <a:uFillTx/>
                <a:cs typeface="+mn-ea"/>
                <a:sym typeface="+mn-lt"/>
              </a:rPr>
              <a:t>文件在变形后保持最高分辨率与平滑度。</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11</a:t>
            </a:r>
            <a:r>
              <a:rPr kumimoji="0" lang="zh-CN" altLang="en-US" sz="2000" i="0" u="none" strike="noStrike" kern="1200" cap="none" spc="0" normalizeH="0" baseline="0" noProof="0" dirty="0">
                <a:ln>
                  <a:noFill/>
                </a:ln>
                <a:solidFill>
                  <a:srgbClr val="000000"/>
                </a:solidFill>
                <a:effectLst/>
                <a:uLnTx/>
                <a:uFillTx/>
                <a:cs typeface="+mn-ea"/>
                <a:sym typeface="+mn-lt"/>
              </a:rPr>
              <a:t>）质量和采样  ：这里显示的是从预览窗口中看到的图像的质量，单击该按钮可以在“低质量”、“中质量”、“高质量”这</a:t>
            </a:r>
            <a:r>
              <a:rPr kumimoji="0" lang="en-US" altLang="zh-CN" sz="2000" i="0" u="none" strike="noStrike" kern="1200" cap="none" spc="0" normalizeH="0" baseline="0" noProof="0" dirty="0">
                <a:ln>
                  <a:noFill/>
                </a:ln>
                <a:solidFill>
                  <a:srgbClr val="000000"/>
                </a:solidFill>
                <a:effectLst/>
                <a:uLnTx/>
                <a:uFillTx/>
                <a:cs typeface="+mn-ea"/>
                <a:sym typeface="+mn-lt"/>
              </a:rPr>
              <a:t>3</a:t>
            </a:r>
            <a:r>
              <a:rPr kumimoji="0" lang="zh-CN" altLang="en-US" sz="2000" i="0" u="none" strike="noStrike" kern="1200" cap="none" spc="0" normalizeH="0" baseline="0" noProof="0" dirty="0">
                <a:ln>
                  <a:noFill/>
                </a:ln>
                <a:solidFill>
                  <a:srgbClr val="000000"/>
                </a:solidFill>
                <a:effectLst/>
                <a:uLnTx/>
                <a:uFillTx/>
                <a:cs typeface="+mn-ea"/>
                <a:sym typeface="+mn-lt"/>
              </a:rPr>
              <a:t>种显示方式之间切换，如图所示。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1"/>
          <a:stretch>
            <a:fillRect/>
          </a:stretch>
        </p:blipFill>
        <p:spPr>
          <a:xfrm>
            <a:off x="9457267" y="1262892"/>
            <a:ext cx="2541857" cy="1913190"/>
          </a:xfrm>
          <a:prstGeom prst="rect">
            <a:avLst/>
          </a:prstGeom>
        </p:spPr>
      </p:pic>
      <p:pic>
        <p:nvPicPr>
          <p:cNvPr id="7" name="图片 6"/>
          <p:cNvPicPr>
            <a:picLocks noChangeAspect="1"/>
          </p:cNvPicPr>
          <p:nvPr/>
        </p:nvPicPr>
        <p:blipFill>
          <a:blip r:embed="rId2"/>
          <a:stretch>
            <a:fillRect/>
          </a:stretch>
        </p:blipFill>
        <p:spPr>
          <a:xfrm>
            <a:off x="4816682" y="2770614"/>
            <a:ext cx="201185" cy="231668"/>
          </a:xfrm>
          <a:prstGeom prst="rect">
            <a:avLst/>
          </a:prstGeom>
        </p:spPr>
      </p:pic>
      <p:pic>
        <p:nvPicPr>
          <p:cNvPr id="8" name="图片 7"/>
          <p:cNvPicPr>
            <a:picLocks noChangeAspect="1"/>
          </p:cNvPicPr>
          <p:nvPr/>
        </p:nvPicPr>
        <p:blipFill>
          <a:blip r:embed="rId3"/>
          <a:stretch>
            <a:fillRect/>
          </a:stretch>
        </p:blipFill>
        <p:spPr>
          <a:xfrm>
            <a:off x="4315595" y="1059542"/>
            <a:ext cx="213378" cy="262151"/>
          </a:xfrm>
          <a:prstGeom prst="rect">
            <a:avLst/>
          </a:prstGeom>
        </p:spPr>
      </p:pic>
      <p:sp>
        <p:nvSpPr>
          <p:cNvPr id="2" name="矩形: 圆角 1"/>
          <p:cNvSpPr/>
          <p:nvPr/>
        </p:nvSpPr>
        <p:spPr>
          <a:xfrm>
            <a:off x="2534470" y="4023849"/>
            <a:ext cx="9464654" cy="86177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12</a:t>
            </a:r>
            <a:r>
              <a:rPr kumimoji="0" lang="zh-CN" altLang="en-US" sz="2000" i="0" u="none" strike="noStrike" kern="1200" cap="none" spc="0" normalizeH="0" baseline="0" noProof="0" dirty="0">
                <a:ln>
                  <a:noFill/>
                </a:ln>
                <a:solidFill>
                  <a:srgbClr val="000000"/>
                </a:solidFill>
                <a:effectLst/>
                <a:uLnTx/>
                <a:uFillTx/>
                <a:cs typeface="+mn-ea"/>
                <a:sym typeface="+mn-lt"/>
              </a:rPr>
              <a:t>）特效图标  ：在图层上添加特效滤镜以后，就会显示该图标。反之取消该图标，则该图层中的特效不会被显示，如图所示。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5" name="图片 4"/>
          <p:cNvPicPr>
            <a:picLocks noChangeAspect="1"/>
          </p:cNvPicPr>
          <p:nvPr/>
        </p:nvPicPr>
        <p:blipFill>
          <a:blip r:embed="rId4"/>
          <a:stretch>
            <a:fillRect/>
          </a:stretch>
        </p:blipFill>
        <p:spPr>
          <a:xfrm>
            <a:off x="4528973" y="4125145"/>
            <a:ext cx="213378" cy="237765"/>
          </a:xfrm>
          <a:prstGeom prst="rect">
            <a:avLst/>
          </a:prstGeom>
        </p:spPr>
      </p:pic>
      <p:pic>
        <p:nvPicPr>
          <p:cNvPr id="9" name="图片 8"/>
          <p:cNvPicPr>
            <a:picLocks noChangeAspect="1"/>
          </p:cNvPicPr>
          <p:nvPr/>
        </p:nvPicPr>
        <p:blipFill>
          <a:blip r:embed="rId5"/>
          <a:stretch>
            <a:fillRect/>
          </a:stretch>
        </p:blipFill>
        <p:spPr>
          <a:xfrm>
            <a:off x="2954199" y="4986916"/>
            <a:ext cx="5472348" cy="1832541"/>
          </a:xfrm>
          <a:prstGeom prst="rect">
            <a:avLst/>
          </a:prstGeom>
        </p:spPr>
      </p:pic>
    </p:spTree>
    <p:custDataLst>
      <p:tags r:id="rId6"/>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163652" y="4541225"/>
            <a:ext cx="2074362" cy="50549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1089" y="4558930"/>
            <a:ext cx="2339102" cy="461665"/>
          </a:xfrm>
          <a:prstGeom prst="rect">
            <a:avLst/>
          </a:prstGeom>
          <a:noFill/>
        </p:spPr>
        <p:txBody>
          <a:bodyPr wrap="none" rtlCol="0">
            <a:spAutoFit/>
          </a:bodyPr>
          <a:lstStyle/>
          <a:p>
            <a:pPr algn="ctr"/>
            <a:r>
              <a:rPr lang="zh-CN" altLang="en-US" sz="2400" b="1" dirty="0">
                <a:solidFill>
                  <a:schemeClr val="bg1"/>
                </a:solidFill>
              </a:rPr>
              <a:t>“时间轴”面板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68440" y="3620249"/>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9" name="等腰三角形 18"/>
          <p:cNvSpPr/>
          <p:nvPr/>
        </p:nvSpPr>
        <p:spPr>
          <a:xfrm rot="16200000">
            <a:off x="2218084" y="471927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651" y="553908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“工具”面板</a:t>
            </a:r>
            <a:endParaRPr lang="zh-CN" altLang="en-US" sz="2400" dirty="0">
              <a:solidFill>
                <a:schemeClr val="tx1">
                  <a:lumMod val="75000"/>
                  <a:lumOff val="25000"/>
                </a:schemeClr>
              </a:solidFill>
            </a:endParaRPr>
          </a:p>
        </p:txBody>
      </p:sp>
      <p:sp>
        <p:nvSpPr>
          <p:cNvPr id="4" name="文本框 3"/>
          <p:cNvSpPr txBox="1"/>
          <p:nvPr/>
        </p:nvSpPr>
        <p:spPr>
          <a:xfrm>
            <a:off x="2954199" y="395094"/>
            <a:ext cx="4852610" cy="523220"/>
          </a:xfrm>
          <a:prstGeom prst="rect">
            <a:avLst/>
          </a:prstGeom>
          <a:noFill/>
        </p:spPr>
        <p:txBody>
          <a:bodyPr wrap="none" rtlCol="0">
            <a:spAutoFit/>
          </a:bodyPr>
          <a:lstStyle/>
          <a:p>
            <a:r>
              <a:rPr lang="zh-CN" altLang="en-US" sz="2800" b="1" dirty="0">
                <a:solidFill>
                  <a:schemeClr val="accent1"/>
                </a:solidFill>
              </a:rPr>
              <a:t>“时间轴面板”上方功能详解</a:t>
            </a:r>
            <a:endParaRPr lang="zh-CN" altLang="en-US" sz="2800" b="1" dirty="0">
              <a:solidFill>
                <a:schemeClr val="accent1"/>
              </a:solidFill>
            </a:endParaRPr>
          </a:p>
        </p:txBody>
      </p:sp>
      <p:sp>
        <p:nvSpPr>
          <p:cNvPr id="6" name="矩形: 圆角 5"/>
          <p:cNvSpPr/>
          <p:nvPr/>
        </p:nvSpPr>
        <p:spPr>
          <a:xfrm>
            <a:off x="2954198" y="1237693"/>
            <a:ext cx="8925567" cy="511850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13</a:t>
            </a: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M</a:t>
            </a:r>
            <a:r>
              <a:rPr kumimoji="0" lang="zh-CN" altLang="en-US" sz="2000" i="0" u="none" strike="noStrike" kern="1200" cap="none" spc="0" normalizeH="0" baseline="0" noProof="0" dirty="0">
                <a:ln>
                  <a:noFill/>
                </a:ln>
                <a:solidFill>
                  <a:srgbClr val="000000"/>
                </a:solidFill>
                <a:effectLst/>
                <a:uLnTx/>
                <a:uFillTx/>
                <a:cs typeface="+mn-ea"/>
                <a:sym typeface="+mn-lt"/>
              </a:rPr>
              <a:t>和</a:t>
            </a:r>
            <a:r>
              <a:rPr kumimoji="0" lang="en-US" altLang="zh-CN" sz="2000" i="0" u="none" strike="noStrike" kern="1200" cap="none" spc="0" normalizeH="0" baseline="0" noProof="0" dirty="0">
                <a:ln>
                  <a:noFill/>
                </a:ln>
                <a:solidFill>
                  <a:srgbClr val="000000"/>
                </a:solidFill>
                <a:effectLst/>
                <a:uLnTx/>
                <a:uFillTx/>
                <a:cs typeface="+mn-ea"/>
                <a:sym typeface="+mn-lt"/>
              </a:rPr>
              <a:t>N:</a:t>
            </a:r>
            <a:r>
              <a:rPr kumimoji="0" lang="zh-CN" altLang="en-US" sz="2000" i="0" u="none" strike="noStrike" kern="1200" cap="none" spc="0" normalizeH="0" baseline="0" noProof="0" dirty="0">
                <a:ln>
                  <a:noFill/>
                </a:ln>
                <a:solidFill>
                  <a:srgbClr val="000000"/>
                </a:solidFill>
                <a:effectLst/>
                <a:uLnTx/>
                <a:uFillTx/>
                <a:cs typeface="+mn-ea"/>
                <a:sym typeface="+mn-lt"/>
              </a:rPr>
              <a:t>帧混合  、运动模糊  ，帧混合功能用于在视频快放或慢放时，进行画面的帧补偿。</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14</a:t>
            </a:r>
            <a:r>
              <a:rPr kumimoji="0" lang="zh-CN" altLang="en-US" sz="2000" i="0" u="none" strike="noStrike" kern="1200" cap="none" spc="0" normalizeH="0" baseline="0" noProof="0" dirty="0">
                <a:ln>
                  <a:noFill/>
                </a:ln>
                <a:solidFill>
                  <a:srgbClr val="000000"/>
                </a:solidFill>
                <a:effectLst/>
                <a:uLnTx/>
                <a:uFillTx/>
                <a:cs typeface="+mn-ea"/>
                <a:sym typeface="+mn-lt"/>
              </a:rPr>
              <a:t>）调整图层  ：调整图层在一般情况下直接添加是无任何效果的，但是添加在调整图层的上面的特效，将影响下面的所有图层显示效果，一般在进行画面色彩校正的时候用得比较多。</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15</a:t>
            </a:r>
            <a:r>
              <a:rPr kumimoji="0" lang="zh-CN" altLang="en-US" sz="2000" i="0" u="none" strike="noStrike" kern="1200" cap="none" spc="0" normalizeH="0" baseline="0" noProof="0" dirty="0">
                <a:ln>
                  <a:noFill/>
                </a:ln>
                <a:solidFill>
                  <a:srgbClr val="000000"/>
                </a:solidFill>
                <a:effectLst/>
                <a:uLnTx/>
                <a:uFillTx/>
                <a:cs typeface="+mn-ea"/>
                <a:sym typeface="+mn-lt"/>
              </a:rPr>
              <a:t>）三维空间按钮  ：其作用是将二维图层转换成带有深度空间信息的三维图层，经常在粒子处理以及灯光、摄像机的配合下才进行使用。</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16</a:t>
            </a:r>
            <a:r>
              <a:rPr kumimoji="0" lang="zh-CN" altLang="en-US" sz="2000" i="0" u="none" strike="noStrike" kern="1200" cap="none" spc="0" normalizeH="0" baseline="0" noProof="0" dirty="0">
                <a:ln>
                  <a:noFill/>
                </a:ln>
                <a:solidFill>
                  <a:srgbClr val="000000"/>
                </a:solidFill>
                <a:effectLst/>
                <a:uLnTx/>
                <a:uFillTx/>
                <a:cs typeface="+mn-ea"/>
                <a:sym typeface="+mn-lt"/>
              </a:rPr>
              <a:t>）父级控制面板        ：将一个图层设置为父图层时，对父图层的操作</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如位移、旋转和缩放等）将影响到它的子图层，而对子图层的操作则不会影响到父图层。</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1"/>
          <a:stretch>
            <a:fillRect/>
          </a:stretch>
        </p:blipFill>
        <p:spPr>
          <a:xfrm>
            <a:off x="5721063" y="4789760"/>
            <a:ext cx="754078" cy="213378"/>
          </a:xfrm>
          <a:prstGeom prst="rect">
            <a:avLst/>
          </a:prstGeom>
        </p:spPr>
      </p:pic>
      <p:pic>
        <p:nvPicPr>
          <p:cNvPr id="5" name="图片 4"/>
          <p:cNvPicPr>
            <a:picLocks noChangeAspect="1"/>
          </p:cNvPicPr>
          <p:nvPr/>
        </p:nvPicPr>
        <p:blipFill>
          <a:blip r:embed="rId2"/>
          <a:stretch>
            <a:fillRect/>
          </a:stretch>
        </p:blipFill>
        <p:spPr>
          <a:xfrm>
            <a:off x="5721063" y="3975225"/>
            <a:ext cx="201185" cy="213378"/>
          </a:xfrm>
          <a:prstGeom prst="rect">
            <a:avLst/>
          </a:prstGeom>
        </p:spPr>
      </p:pic>
      <p:pic>
        <p:nvPicPr>
          <p:cNvPr id="7" name="图片 6"/>
          <p:cNvPicPr>
            <a:picLocks noChangeAspect="1"/>
          </p:cNvPicPr>
          <p:nvPr/>
        </p:nvPicPr>
        <p:blipFill>
          <a:blip r:embed="rId3"/>
          <a:stretch>
            <a:fillRect/>
          </a:stretch>
        </p:blipFill>
        <p:spPr>
          <a:xfrm>
            <a:off x="5156094" y="2655616"/>
            <a:ext cx="233662" cy="203185"/>
          </a:xfrm>
          <a:prstGeom prst="rect">
            <a:avLst/>
          </a:prstGeom>
        </p:spPr>
      </p:pic>
      <p:pic>
        <p:nvPicPr>
          <p:cNvPr id="8" name="图片 7"/>
          <p:cNvPicPr>
            <a:picLocks noChangeAspect="1"/>
          </p:cNvPicPr>
          <p:nvPr/>
        </p:nvPicPr>
        <p:blipFill>
          <a:blip r:embed="rId4"/>
          <a:stretch>
            <a:fillRect/>
          </a:stretch>
        </p:blipFill>
        <p:spPr>
          <a:xfrm>
            <a:off x="5632599" y="1838083"/>
            <a:ext cx="189056" cy="230156"/>
          </a:xfrm>
          <a:prstGeom prst="rect">
            <a:avLst/>
          </a:prstGeom>
        </p:spPr>
      </p:pic>
      <p:pic>
        <p:nvPicPr>
          <p:cNvPr id="9" name="图片 8"/>
          <p:cNvPicPr>
            <a:picLocks noChangeAspect="1"/>
          </p:cNvPicPr>
          <p:nvPr/>
        </p:nvPicPr>
        <p:blipFill>
          <a:blip r:embed="rId5"/>
          <a:stretch>
            <a:fillRect/>
          </a:stretch>
        </p:blipFill>
        <p:spPr>
          <a:xfrm>
            <a:off x="7081539" y="1809874"/>
            <a:ext cx="242807" cy="252145"/>
          </a:xfrm>
          <a:prstGeom prst="rect">
            <a:avLst/>
          </a:prstGeom>
        </p:spPr>
      </p:pic>
    </p:spTree>
    <p:custDataLst>
      <p:tags r:id="rId6"/>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3528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 name="文本框 2"/>
          <p:cNvSpPr txBox="1"/>
          <p:nvPr/>
        </p:nvSpPr>
        <p:spPr>
          <a:xfrm>
            <a:off x="930042" y="2606075"/>
            <a:ext cx="1492716" cy="830997"/>
          </a:xfrm>
          <a:prstGeom prst="rect">
            <a:avLst/>
          </a:prstGeom>
          <a:noFill/>
        </p:spPr>
        <p:txBody>
          <a:bodyPr wrap="none" rtlCol="0">
            <a:spAutoFit/>
          </a:bodyPr>
          <a:lstStyle/>
          <a:p>
            <a:pPr algn="ctr"/>
            <a:r>
              <a:rPr lang="zh-CN" altLang="en-US" sz="4800" b="1" spc="300" dirty="0">
                <a:solidFill>
                  <a:schemeClr val="bg1"/>
                </a:solidFill>
              </a:rPr>
              <a:t>目录</a:t>
            </a:r>
            <a:endParaRPr lang="zh-CN" altLang="en-US" sz="4800" b="1" spc="300" dirty="0">
              <a:solidFill>
                <a:schemeClr val="bg1"/>
              </a:solidFill>
            </a:endParaRPr>
          </a:p>
        </p:txBody>
      </p:sp>
      <p:sp>
        <p:nvSpPr>
          <p:cNvPr id="7" name="文本框 6"/>
          <p:cNvSpPr txBox="1"/>
          <p:nvPr/>
        </p:nvSpPr>
        <p:spPr>
          <a:xfrm>
            <a:off x="808310" y="3554278"/>
            <a:ext cx="1736181" cy="400110"/>
          </a:xfrm>
          <a:prstGeom prst="rect">
            <a:avLst/>
          </a:prstGeom>
          <a:noFill/>
        </p:spPr>
        <p:txBody>
          <a:bodyPr wrap="none" rtlCol="0">
            <a:spAutoFit/>
          </a:bodyPr>
          <a:lstStyle/>
          <a:p>
            <a:pPr algn="ctr"/>
            <a:r>
              <a:rPr lang="en-US" altLang="zh-CN" sz="2000" spc="300" dirty="0">
                <a:solidFill>
                  <a:schemeClr val="bg1"/>
                </a:solidFill>
              </a:rPr>
              <a:t>CONTENT</a:t>
            </a:r>
            <a:endParaRPr lang="zh-CN" altLang="en-US" sz="2000" spc="300" dirty="0">
              <a:solidFill>
                <a:schemeClr val="bg1"/>
              </a:solidFill>
            </a:endParaRPr>
          </a:p>
        </p:txBody>
      </p:sp>
      <p:sp>
        <p:nvSpPr>
          <p:cNvPr id="5" name="文本框 4"/>
          <p:cNvSpPr txBox="1"/>
          <p:nvPr>
            <p:custDataLst>
              <p:tags r:id="rId1"/>
            </p:custDataLst>
          </p:nvPr>
        </p:nvSpPr>
        <p:spPr>
          <a:xfrm>
            <a:off x="5416593" y="879418"/>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01</a:t>
            </a:r>
            <a:endParaRPr lang="zh-CN" altLang="en-US" sz="4400" b="1" spc="300" dirty="0">
              <a:solidFill>
                <a:schemeClr val="bg2">
                  <a:lumMod val="25000"/>
                </a:schemeClr>
              </a:solidFill>
            </a:endParaRPr>
          </a:p>
        </p:txBody>
      </p:sp>
      <p:sp>
        <p:nvSpPr>
          <p:cNvPr id="6" name="文本框 5"/>
          <p:cNvSpPr txBox="1"/>
          <p:nvPr>
            <p:custDataLst>
              <p:tags r:id="rId2"/>
            </p:custDataLst>
          </p:nvPr>
        </p:nvSpPr>
        <p:spPr>
          <a:xfrm>
            <a:off x="6565164" y="872756"/>
            <a:ext cx="1685077" cy="523220"/>
          </a:xfrm>
          <a:prstGeom prst="rect">
            <a:avLst/>
          </a:prstGeom>
          <a:noFill/>
        </p:spPr>
        <p:txBody>
          <a:bodyPr wrap="none" rtlCol="0">
            <a:spAutoFit/>
          </a:bodyPr>
          <a:lstStyle/>
          <a:p>
            <a:r>
              <a:rPr lang="zh-CN" altLang="en-US" sz="2800" b="1" dirty="0">
                <a:solidFill>
                  <a:schemeClr val="bg2">
                    <a:lumMod val="25000"/>
                  </a:schemeClr>
                </a:solidFill>
              </a:rPr>
              <a:t>工作界面</a:t>
            </a:r>
            <a:endParaRPr lang="zh-CN" altLang="en-US" sz="2800" b="1" dirty="0">
              <a:solidFill>
                <a:schemeClr val="bg2">
                  <a:lumMod val="25000"/>
                </a:schemeClr>
              </a:solidFill>
            </a:endParaRPr>
          </a:p>
        </p:txBody>
      </p:sp>
      <p:sp>
        <p:nvSpPr>
          <p:cNvPr id="91" name="文本框 90"/>
          <p:cNvSpPr txBox="1"/>
          <p:nvPr>
            <p:custDataLst>
              <p:tags r:id="rId3"/>
            </p:custDataLst>
          </p:nvPr>
        </p:nvSpPr>
        <p:spPr>
          <a:xfrm>
            <a:off x="6565164" y="1378521"/>
            <a:ext cx="1327928" cy="276999"/>
          </a:xfrm>
          <a:prstGeom prst="rect">
            <a:avLst/>
          </a:prstGeom>
          <a:noFill/>
        </p:spPr>
        <p:txBody>
          <a:bodyPr wrap="none" rtlCol="0">
            <a:spAutoFit/>
          </a:bodyPr>
          <a:lstStyle/>
          <a:p>
            <a:r>
              <a:rPr lang="en-US" altLang="zh-CN" sz="1200" spc="300" dirty="0">
                <a:solidFill>
                  <a:schemeClr val="bg2">
                    <a:lumMod val="25000"/>
                  </a:schemeClr>
                </a:solidFill>
              </a:rPr>
              <a:t>Work</a:t>
            </a:r>
            <a:r>
              <a:rPr lang="zh-CN" altLang="en-US" sz="1200" spc="300" dirty="0">
                <a:solidFill>
                  <a:schemeClr val="bg2">
                    <a:lumMod val="25000"/>
                  </a:schemeClr>
                </a:solidFill>
              </a:rPr>
              <a:t> </a:t>
            </a:r>
            <a:r>
              <a:rPr lang="en-US" altLang="zh-CN" sz="1200" spc="300" dirty="0">
                <a:solidFill>
                  <a:schemeClr val="bg2">
                    <a:lumMod val="25000"/>
                  </a:schemeClr>
                </a:solidFill>
              </a:rPr>
              <a:t>Page</a:t>
            </a:r>
            <a:endParaRPr lang="en-US" altLang="zh-CN" sz="1200" spc="300" dirty="0">
              <a:solidFill>
                <a:schemeClr val="bg2">
                  <a:lumMod val="25000"/>
                </a:schemeClr>
              </a:solidFill>
            </a:endParaRPr>
          </a:p>
        </p:txBody>
      </p:sp>
      <p:sp>
        <p:nvSpPr>
          <p:cNvPr id="97" name="文本框 96"/>
          <p:cNvSpPr txBox="1"/>
          <p:nvPr>
            <p:custDataLst>
              <p:tags r:id="rId4"/>
            </p:custDataLst>
          </p:nvPr>
        </p:nvSpPr>
        <p:spPr>
          <a:xfrm>
            <a:off x="5416593" y="1961849"/>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02</a:t>
            </a:r>
            <a:endParaRPr lang="zh-CN" altLang="en-US" sz="4400" b="1" spc="300" dirty="0">
              <a:solidFill>
                <a:schemeClr val="bg2">
                  <a:lumMod val="25000"/>
                </a:schemeClr>
              </a:solidFill>
            </a:endParaRPr>
          </a:p>
        </p:txBody>
      </p:sp>
      <p:sp>
        <p:nvSpPr>
          <p:cNvPr id="99" name="文本框 98"/>
          <p:cNvSpPr txBox="1"/>
          <p:nvPr>
            <p:custDataLst>
              <p:tags r:id="rId5"/>
            </p:custDataLst>
          </p:nvPr>
        </p:nvSpPr>
        <p:spPr>
          <a:xfrm>
            <a:off x="6565164" y="1955187"/>
            <a:ext cx="1620957" cy="523220"/>
          </a:xfrm>
          <a:prstGeom prst="rect">
            <a:avLst/>
          </a:prstGeom>
          <a:noFill/>
        </p:spPr>
        <p:txBody>
          <a:bodyPr wrap="none" rtlCol="0">
            <a:spAutoFit/>
          </a:bodyPr>
          <a:lstStyle/>
          <a:p>
            <a:r>
              <a:rPr lang="zh-CN" altLang="en-US" sz="2800" b="1" dirty="0">
                <a:solidFill>
                  <a:schemeClr val="bg2">
                    <a:lumMod val="25000"/>
                  </a:schemeClr>
                </a:solidFill>
              </a:rPr>
              <a:t>功能面板</a:t>
            </a:r>
            <a:endParaRPr lang="zh-CN" altLang="en-US" sz="2800" b="1" dirty="0">
              <a:solidFill>
                <a:schemeClr val="bg2">
                  <a:lumMod val="25000"/>
                </a:schemeClr>
              </a:solidFill>
            </a:endParaRPr>
          </a:p>
        </p:txBody>
      </p:sp>
      <p:sp>
        <p:nvSpPr>
          <p:cNvPr id="100" name="文本框 99"/>
          <p:cNvSpPr txBox="1"/>
          <p:nvPr>
            <p:custDataLst>
              <p:tags r:id="rId6"/>
            </p:custDataLst>
          </p:nvPr>
        </p:nvSpPr>
        <p:spPr>
          <a:xfrm>
            <a:off x="6565164" y="2460952"/>
            <a:ext cx="1804789" cy="276999"/>
          </a:xfrm>
          <a:prstGeom prst="rect">
            <a:avLst/>
          </a:prstGeom>
          <a:noFill/>
        </p:spPr>
        <p:txBody>
          <a:bodyPr wrap="none" rtlCol="0">
            <a:spAutoFit/>
          </a:bodyPr>
          <a:lstStyle/>
          <a:p>
            <a:pPr algn="l"/>
            <a:r>
              <a:rPr lang="en-US" altLang="zh-CN" sz="1200" spc="300" dirty="0">
                <a:solidFill>
                  <a:schemeClr val="bg2">
                    <a:lumMod val="25000"/>
                  </a:schemeClr>
                </a:solidFill>
              </a:rPr>
              <a:t>Function Panel</a:t>
            </a:r>
            <a:endParaRPr lang="en-US" altLang="zh-CN" sz="1200" spc="300" dirty="0">
              <a:solidFill>
                <a:schemeClr val="bg2">
                  <a:lumMod val="25000"/>
                </a:schemeClr>
              </a:solidFill>
            </a:endParaRPr>
          </a:p>
        </p:txBody>
      </p:sp>
      <p:sp>
        <p:nvSpPr>
          <p:cNvPr id="102" name="文本框 101"/>
          <p:cNvSpPr txBox="1"/>
          <p:nvPr>
            <p:custDataLst>
              <p:tags r:id="rId7"/>
            </p:custDataLst>
          </p:nvPr>
        </p:nvSpPr>
        <p:spPr>
          <a:xfrm>
            <a:off x="5416593" y="3044280"/>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03</a:t>
            </a:r>
            <a:endParaRPr lang="zh-CN" altLang="en-US" sz="4400" b="1" spc="300" dirty="0">
              <a:solidFill>
                <a:schemeClr val="bg2">
                  <a:lumMod val="25000"/>
                </a:schemeClr>
              </a:solidFill>
            </a:endParaRPr>
          </a:p>
        </p:txBody>
      </p:sp>
      <p:sp>
        <p:nvSpPr>
          <p:cNvPr id="104" name="文本框 103"/>
          <p:cNvSpPr txBox="1"/>
          <p:nvPr>
            <p:custDataLst>
              <p:tags r:id="rId8"/>
            </p:custDataLst>
          </p:nvPr>
        </p:nvSpPr>
        <p:spPr>
          <a:xfrm>
            <a:off x="6565265" y="3037840"/>
            <a:ext cx="2877185" cy="521970"/>
          </a:xfrm>
          <a:prstGeom prst="rect">
            <a:avLst/>
          </a:prstGeom>
          <a:noFill/>
        </p:spPr>
        <p:txBody>
          <a:bodyPr wrap="square" rtlCol="0">
            <a:spAutoFit/>
          </a:bodyPr>
          <a:lstStyle/>
          <a:p>
            <a:pPr algn="l"/>
            <a:r>
              <a:rPr lang="zh-CN" altLang="en-US" sz="2800" b="1" dirty="0">
                <a:solidFill>
                  <a:schemeClr val="bg2">
                    <a:lumMod val="25000"/>
                  </a:schemeClr>
                </a:solidFill>
              </a:rPr>
              <a:t>菜单</a:t>
            </a:r>
            <a:endParaRPr lang="zh-CN" altLang="en-US" sz="2800" b="1" dirty="0">
              <a:solidFill>
                <a:schemeClr val="bg2">
                  <a:lumMod val="25000"/>
                </a:schemeClr>
              </a:solidFill>
            </a:endParaRPr>
          </a:p>
        </p:txBody>
      </p:sp>
      <p:sp>
        <p:nvSpPr>
          <p:cNvPr id="105" name="文本框 104"/>
          <p:cNvSpPr txBox="1"/>
          <p:nvPr>
            <p:custDataLst>
              <p:tags r:id="rId9"/>
            </p:custDataLst>
          </p:nvPr>
        </p:nvSpPr>
        <p:spPr>
          <a:xfrm>
            <a:off x="6565164" y="3543383"/>
            <a:ext cx="764953" cy="276999"/>
          </a:xfrm>
          <a:prstGeom prst="rect">
            <a:avLst/>
          </a:prstGeom>
          <a:noFill/>
        </p:spPr>
        <p:txBody>
          <a:bodyPr wrap="none" rtlCol="0">
            <a:spAutoFit/>
          </a:bodyPr>
          <a:lstStyle/>
          <a:p>
            <a:r>
              <a:rPr lang="en-US" altLang="zh-CN" sz="1200" spc="300" dirty="0">
                <a:solidFill>
                  <a:schemeClr val="bg2">
                    <a:lumMod val="25000"/>
                  </a:schemeClr>
                </a:solidFill>
              </a:rPr>
              <a:t>Menu</a:t>
            </a:r>
            <a:endParaRPr lang="en-US" altLang="zh-CN" sz="1200" spc="300" dirty="0">
              <a:solidFill>
                <a:schemeClr val="bg2">
                  <a:lumMod val="25000"/>
                </a:schemeClr>
              </a:solidFill>
            </a:endParaRPr>
          </a:p>
        </p:txBody>
      </p:sp>
      <p:sp>
        <p:nvSpPr>
          <p:cNvPr id="107" name="文本框 106"/>
          <p:cNvSpPr txBox="1"/>
          <p:nvPr>
            <p:custDataLst>
              <p:tags r:id="rId10"/>
            </p:custDataLst>
          </p:nvPr>
        </p:nvSpPr>
        <p:spPr>
          <a:xfrm>
            <a:off x="5416593" y="4126711"/>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04</a:t>
            </a:r>
            <a:endParaRPr lang="zh-CN" altLang="en-US" sz="4400" b="1" spc="300" dirty="0">
              <a:solidFill>
                <a:schemeClr val="bg2">
                  <a:lumMod val="25000"/>
                </a:schemeClr>
              </a:solidFill>
            </a:endParaRPr>
          </a:p>
        </p:txBody>
      </p:sp>
      <p:sp>
        <p:nvSpPr>
          <p:cNvPr id="109" name="文本框 108"/>
          <p:cNvSpPr txBox="1"/>
          <p:nvPr>
            <p:custDataLst>
              <p:tags r:id="rId11"/>
            </p:custDataLst>
          </p:nvPr>
        </p:nvSpPr>
        <p:spPr>
          <a:xfrm>
            <a:off x="6565164" y="4120049"/>
            <a:ext cx="2672080" cy="521970"/>
          </a:xfrm>
          <a:prstGeom prst="rect">
            <a:avLst/>
          </a:prstGeom>
          <a:noFill/>
        </p:spPr>
        <p:txBody>
          <a:bodyPr wrap="none" rtlCol="0">
            <a:spAutoFit/>
          </a:bodyPr>
          <a:lstStyle/>
          <a:p>
            <a:r>
              <a:rPr lang="zh-CN" altLang="en-US" sz="2800" b="1" dirty="0">
                <a:solidFill>
                  <a:schemeClr val="bg2">
                    <a:lumMod val="25000"/>
                  </a:schemeClr>
                </a:solidFill>
              </a:rPr>
              <a:t>常用首选项设置</a:t>
            </a:r>
            <a:endParaRPr lang="zh-CN" altLang="en-US" sz="2800" b="1" dirty="0">
              <a:solidFill>
                <a:schemeClr val="bg2">
                  <a:lumMod val="25000"/>
                </a:schemeClr>
              </a:solidFill>
            </a:endParaRPr>
          </a:p>
        </p:txBody>
      </p:sp>
      <p:sp>
        <p:nvSpPr>
          <p:cNvPr id="110" name="文本框 109"/>
          <p:cNvSpPr txBox="1"/>
          <p:nvPr>
            <p:custDataLst>
              <p:tags r:id="rId12"/>
            </p:custDataLst>
          </p:nvPr>
        </p:nvSpPr>
        <p:spPr>
          <a:xfrm>
            <a:off x="6565164" y="4625814"/>
            <a:ext cx="3312573" cy="276999"/>
          </a:xfrm>
          <a:prstGeom prst="rect">
            <a:avLst/>
          </a:prstGeom>
          <a:noFill/>
        </p:spPr>
        <p:txBody>
          <a:bodyPr wrap="none" rtlCol="0">
            <a:spAutoFit/>
          </a:bodyPr>
          <a:lstStyle/>
          <a:p>
            <a:r>
              <a:rPr lang="en-US" altLang="zh-CN" sz="1200" spc="300" dirty="0">
                <a:solidFill>
                  <a:schemeClr val="bg2">
                    <a:lumMod val="25000"/>
                  </a:schemeClr>
                </a:solidFill>
              </a:rPr>
              <a:t>Common Preference Settings</a:t>
            </a:r>
            <a:endParaRPr lang="en-US" altLang="zh-CN" sz="1200" spc="300" dirty="0">
              <a:solidFill>
                <a:schemeClr val="bg2">
                  <a:lumMod val="25000"/>
                </a:schemeClr>
              </a:solidFill>
            </a:endParaRPr>
          </a:p>
        </p:txBody>
      </p:sp>
      <p:sp>
        <p:nvSpPr>
          <p:cNvPr id="112" name="文本框 111"/>
          <p:cNvSpPr txBox="1"/>
          <p:nvPr>
            <p:custDataLst>
              <p:tags r:id="rId13"/>
            </p:custDataLst>
          </p:nvPr>
        </p:nvSpPr>
        <p:spPr>
          <a:xfrm>
            <a:off x="5416593" y="5209142"/>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05</a:t>
            </a:r>
            <a:endParaRPr lang="zh-CN" altLang="en-US" sz="4400" b="1" spc="300" dirty="0">
              <a:solidFill>
                <a:schemeClr val="bg2">
                  <a:lumMod val="25000"/>
                </a:schemeClr>
              </a:solidFill>
            </a:endParaRPr>
          </a:p>
        </p:txBody>
      </p:sp>
      <p:sp>
        <p:nvSpPr>
          <p:cNvPr id="114" name="文本框 113"/>
          <p:cNvSpPr txBox="1"/>
          <p:nvPr>
            <p:custDataLst>
              <p:tags r:id="rId14"/>
            </p:custDataLst>
          </p:nvPr>
        </p:nvSpPr>
        <p:spPr>
          <a:xfrm>
            <a:off x="6565164" y="5202480"/>
            <a:ext cx="1620957" cy="523220"/>
          </a:xfrm>
          <a:prstGeom prst="rect">
            <a:avLst/>
          </a:prstGeom>
          <a:noFill/>
        </p:spPr>
        <p:txBody>
          <a:bodyPr wrap="none" rtlCol="0">
            <a:spAutoFit/>
          </a:bodyPr>
          <a:lstStyle/>
          <a:p>
            <a:r>
              <a:rPr lang="zh-CN" altLang="en-US" sz="2800" b="1" dirty="0">
                <a:solidFill>
                  <a:schemeClr val="bg2">
                    <a:lumMod val="25000"/>
                  </a:schemeClr>
                </a:solidFill>
              </a:rPr>
              <a:t>课后习题</a:t>
            </a:r>
            <a:endParaRPr lang="zh-CN" altLang="en-US" sz="2800" b="1" dirty="0">
              <a:solidFill>
                <a:schemeClr val="bg2">
                  <a:lumMod val="25000"/>
                </a:schemeClr>
              </a:solidFill>
            </a:endParaRPr>
          </a:p>
        </p:txBody>
      </p:sp>
      <p:sp>
        <p:nvSpPr>
          <p:cNvPr id="115" name="文本框 114"/>
          <p:cNvSpPr txBox="1"/>
          <p:nvPr>
            <p:custDataLst>
              <p:tags r:id="rId15"/>
            </p:custDataLst>
          </p:nvPr>
        </p:nvSpPr>
        <p:spPr>
          <a:xfrm>
            <a:off x="6565164" y="5708245"/>
            <a:ext cx="2472023" cy="276999"/>
          </a:xfrm>
          <a:prstGeom prst="rect">
            <a:avLst/>
          </a:prstGeom>
          <a:noFill/>
        </p:spPr>
        <p:txBody>
          <a:bodyPr wrap="none" rtlCol="0">
            <a:spAutoFit/>
          </a:bodyPr>
          <a:lstStyle/>
          <a:p>
            <a:r>
              <a:rPr lang="en-US" altLang="zh-CN" sz="1200" spc="300" dirty="0">
                <a:solidFill>
                  <a:schemeClr val="bg2">
                    <a:lumMod val="25000"/>
                  </a:schemeClr>
                </a:solidFill>
              </a:rPr>
              <a:t>After Class Exercises</a:t>
            </a:r>
            <a:endParaRPr lang="en-US" altLang="zh-CN" sz="1200" spc="300" dirty="0">
              <a:solidFill>
                <a:schemeClr val="bg2">
                  <a:lumMod val="25000"/>
                </a:schemeClr>
              </a:solidFill>
            </a:endParaRPr>
          </a:p>
        </p:txBody>
      </p:sp>
    </p:spTree>
    <p:custDataLst>
      <p:tags r:id="rId16"/>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142134" y="5497611"/>
            <a:ext cx="2074362" cy="50549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24621" y="5497611"/>
            <a:ext cx="2031325" cy="461665"/>
          </a:xfrm>
          <a:prstGeom prst="rect">
            <a:avLst/>
          </a:prstGeom>
          <a:noFill/>
        </p:spPr>
        <p:txBody>
          <a:bodyPr wrap="none" rtlCol="0">
            <a:spAutoFit/>
          </a:bodyPr>
          <a:lstStyle/>
          <a:p>
            <a:pPr algn="ctr"/>
            <a:r>
              <a:rPr lang="zh-CN" altLang="en-US" sz="2400" b="1" dirty="0">
                <a:solidFill>
                  <a:schemeClr val="bg1"/>
                </a:solidFill>
              </a:rPr>
              <a:t>“工具”面板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68440" y="3620249"/>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9" name="等腰三角形 18"/>
          <p:cNvSpPr/>
          <p:nvPr/>
        </p:nvSpPr>
        <p:spPr>
          <a:xfrm rot="16200000">
            <a:off x="2249476" y="565795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5449" y="4531073"/>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6" name="矩形: 圆角 5"/>
          <p:cNvSpPr/>
          <p:nvPr/>
        </p:nvSpPr>
        <p:spPr>
          <a:xfrm>
            <a:off x="2886499" y="118889"/>
            <a:ext cx="8619701" cy="94791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在制作项目的过程中</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经常要用到“工具”面板中的一些工具，如图所示。这些都是项目操作中使用频率极高的工具，希望读者熟练掌握。</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2" name="图片 1"/>
          <p:cNvPicPr>
            <a:picLocks noChangeAspect="1"/>
          </p:cNvPicPr>
          <p:nvPr/>
        </p:nvPicPr>
        <p:blipFill>
          <a:blip r:embed="rId1"/>
          <a:stretch>
            <a:fillRect/>
          </a:stretch>
        </p:blipFill>
        <p:spPr>
          <a:xfrm>
            <a:off x="3261117" y="1192560"/>
            <a:ext cx="7993001" cy="406955"/>
          </a:xfrm>
          <a:prstGeom prst="rect">
            <a:avLst/>
          </a:prstGeom>
        </p:spPr>
      </p:pic>
      <p:sp>
        <p:nvSpPr>
          <p:cNvPr id="3" name="文本框 2"/>
          <p:cNvSpPr txBox="1"/>
          <p:nvPr/>
        </p:nvSpPr>
        <p:spPr>
          <a:xfrm>
            <a:off x="2954199" y="1711917"/>
            <a:ext cx="1620957" cy="523220"/>
          </a:xfrm>
          <a:prstGeom prst="rect">
            <a:avLst/>
          </a:prstGeom>
          <a:noFill/>
        </p:spPr>
        <p:txBody>
          <a:bodyPr wrap="none" rtlCol="0">
            <a:spAutoFit/>
          </a:bodyPr>
          <a:lstStyle/>
          <a:p>
            <a:r>
              <a:rPr lang="zh-CN" altLang="en-US" sz="2800" b="1" dirty="0">
                <a:solidFill>
                  <a:schemeClr val="accent1"/>
                </a:solidFill>
              </a:rPr>
              <a:t>工具详情</a:t>
            </a:r>
            <a:endParaRPr lang="zh-CN" altLang="en-US" sz="2800" b="1" dirty="0">
              <a:solidFill>
                <a:schemeClr val="accent1"/>
              </a:solidFill>
            </a:endParaRPr>
          </a:p>
        </p:txBody>
      </p:sp>
      <p:sp>
        <p:nvSpPr>
          <p:cNvPr id="5" name="矩形: 圆角 4"/>
          <p:cNvSpPr/>
          <p:nvPr/>
        </p:nvSpPr>
        <p:spPr>
          <a:xfrm>
            <a:off x="2763962" y="2347538"/>
            <a:ext cx="4377067" cy="402713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a:t>
            </a:r>
            <a:r>
              <a:rPr kumimoji="0" lang="zh-CN" altLang="en-US" sz="2000" i="0" u="none" strike="noStrike" kern="1200" cap="none" spc="0" normalizeH="0" baseline="0" noProof="0" dirty="0">
                <a:ln>
                  <a:noFill/>
                </a:ln>
                <a:solidFill>
                  <a:srgbClr val="000000"/>
                </a:solidFill>
                <a:effectLst/>
                <a:uLnTx/>
                <a:uFillTx/>
                <a:cs typeface="+mn-ea"/>
                <a:sym typeface="+mn-lt"/>
              </a:rPr>
              <a:t>）选取工具  </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主要作用是选择图层和素材等，快捷键为</a:t>
            </a:r>
            <a:r>
              <a:rPr kumimoji="0" lang="en-US" altLang="zh-CN" sz="2000" i="0" u="none" strike="noStrike" kern="1200" cap="none" spc="0" normalizeH="0" baseline="0" noProof="0" dirty="0">
                <a:ln>
                  <a:noFill/>
                </a:ln>
                <a:solidFill>
                  <a:srgbClr val="000000"/>
                </a:solidFill>
                <a:effectLst/>
                <a:uLnTx/>
                <a:uFillTx/>
                <a:cs typeface="+mn-ea"/>
                <a:sym typeface="+mn-lt"/>
              </a:rPr>
              <a:t>V</a:t>
            </a:r>
            <a:r>
              <a:rPr kumimoji="0" lang="zh-CN" altLang="en-US" sz="2000" i="0" u="none" strike="noStrike" kern="1200" cap="none" spc="0" normalizeH="0" baseline="0" noProof="0" dirty="0">
                <a:ln>
                  <a:noFill/>
                </a:ln>
                <a:solidFill>
                  <a:srgbClr val="000000"/>
                </a:solidFill>
                <a:effectLst/>
                <a:uLnTx/>
                <a:uFillTx/>
                <a:cs typeface="+mn-ea"/>
                <a:sym typeface="+mn-lt"/>
              </a:rPr>
              <a:t>。当合成中存在</a:t>
            </a:r>
            <a:r>
              <a:rPr kumimoji="0" lang="en-US" altLang="zh-CN" sz="2000" i="0" u="none" strike="noStrike" kern="1200" cap="none" spc="0" normalizeH="0" baseline="0" noProof="0" dirty="0">
                <a:ln>
                  <a:noFill/>
                </a:ln>
                <a:solidFill>
                  <a:srgbClr val="000000"/>
                </a:solidFill>
                <a:effectLst/>
                <a:uLnTx/>
                <a:uFillTx/>
                <a:cs typeface="+mn-ea"/>
                <a:sym typeface="+mn-lt"/>
              </a:rPr>
              <a:t>3D</a:t>
            </a:r>
            <a:r>
              <a:rPr kumimoji="0" lang="zh-CN" altLang="en-US" sz="2000" i="0" u="none" strike="noStrike" kern="1200" cap="none" spc="0" normalizeH="0" baseline="0" noProof="0" dirty="0">
                <a:ln>
                  <a:noFill/>
                </a:ln>
                <a:solidFill>
                  <a:srgbClr val="000000"/>
                </a:solidFill>
                <a:effectLst/>
                <a:uLnTx/>
                <a:uFillTx/>
                <a:cs typeface="+mn-ea"/>
                <a:sym typeface="+mn-lt"/>
              </a:rPr>
              <a:t>图层时         ，选取工具右侧会增加三个工具 ，这些工具用于开启或关闭</a:t>
            </a:r>
            <a:r>
              <a:rPr kumimoji="0" lang="en-US" altLang="zh-CN" sz="2000" i="0" u="none" strike="noStrike" kern="1200" cap="none" spc="0" normalizeH="0" baseline="0" noProof="0" dirty="0">
                <a:ln>
                  <a:noFill/>
                </a:ln>
                <a:solidFill>
                  <a:srgbClr val="000000"/>
                </a:solidFill>
                <a:effectLst/>
                <a:uLnTx/>
                <a:uFillTx/>
                <a:cs typeface="+mn-ea"/>
                <a:sym typeface="+mn-lt"/>
              </a:rPr>
              <a:t>3D</a:t>
            </a:r>
            <a:r>
              <a:rPr kumimoji="0" lang="zh-CN" altLang="en-US" sz="2000" i="0" u="none" strike="noStrike" kern="1200" cap="none" spc="0" normalizeH="0" baseline="0" noProof="0" dirty="0">
                <a:ln>
                  <a:noFill/>
                </a:ln>
                <a:solidFill>
                  <a:srgbClr val="000000"/>
                </a:solidFill>
                <a:effectLst/>
                <a:uLnTx/>
                <a:uFillTx/>
                <a:cs typeface="+mn-ea"/>
                <a:sym typeface="+mn-lt"/>
              </a:rPr>
              <a:t>图层上的操控手柄的位置、缩放和旋转功能，如图所示。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7" name="图片 6"/>
          <p:cNvPicPr>
            <a:picLocks noChangeAspect="1"/>
          </p:cNvPicPr>
          <p:nvPr/>
        </p:nvPicPr>
        <p:blipFill>
          <a:blip r:embed="rId2"/>
          <a:stretch>
            <a:fillRect/>
          </a:stretch>
        </p:blipFill>
        <p:spPr>
          <a:xfrm>
            <a:off x="4720827" y="3007543"/>
            <a:ext cx="231668" cy="219475"/>
          </a:xfrm>
          <a:prstGeom prst="rect">
            <a:avLst/>
          </a:prstGeom>
        </p:spPr>
      </p:pic>
      <p:pic>
        <p:nvPicPr>
          <p:cNvPr id="8" name="图片 7"/>
          <p:cNvPicPr>
            <a:picLocks noChangeAspect="1"/>
          </p:cNvPicPr>
          <p:nvPr/>
        </p:nvPicPr>
        <p:blipFill>
          <a:blip r:embed="rId3"/>
          <a:stretch>
            <a:fillRect/>
          </a:stretch>
        </p:blipFill>
        <p:spPr>
          <a:xfrm>
            <a:off x="5180794" y="3851081"/>
            <a:ext cx="1018120" cy="274344"/>
          </a:xfrm>
          <a:prstGeom prst="rect">
            <a:avLst/>
          </a:prstGeom>
        </p:spPr>
      </p:pic>
      <p:pic>
        <p:nvPicPr>
          <p:cNvPr id="9" name="图片 8"/>
          <p:cNvPicPr>
            <a:picLocks noChangeAspect="1"/>
          </p:cNvPicPr>
          <p:nvPr/>
        </p:nvPicPr>
        <p:blipFill>
          <a:blip r:embed="rId4"/>
          <a:stretch>
            <a:fillRect/>
          </a:stretch>
        </p:blipFill>
        <p:spPr>
          <a:xfrm>
            <a:off x="7230184" y="2705702"/>
            <a:ext cx="4793000" cy="2658778"/>
          </a:xfrm>
          <a:prstGeom prst="rect">
            <a:avLst/>
          </a:prstGeom>
        </p:spPr>
      </p:pic>
    </p:spTree>
    <p:custDataLst>
      <p:tags r:id="rId5"/>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142134" y="5497611"/>
            <a:ext cx="2074362" cy="50549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24621" y="5497611"/>
            <a:ext cx="2031325" cy="461665"/>
          </a:xfrm>
          <a:prstGeom prst="rect">
            <a:avLst/>
          </a:prstGeom>
          <a:noFill/>
        </p:spPr>
        <p:txBody>
          <a:bodyPr wrap="none" rtlCol="0">
            <a:spAutoFit/>
          </a:bodyPr>
          <a:lstStyle/>
          <a:p>
            <a:pPr algn="ctr"/>
            <a:r>
              <a:rPr lang="zh-CN" altLang="en-US" sz="2400" b="1" dirty="0">
                <a:solidFill>
                  <a:schemeClr val="bg1"/>
                </a:solidFill>
              </a:rPr>
              <a:t>“工具”面板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68440" y="3620249"/>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9" name="等腰三角形 18"/>
          <p:cNvSpPr/>
          <p:nvPr/>
        </p:nvSpPr>
        <p:spPr>
          <a:xfrm rot="16200000">
            <a:off x="2249476" y="565795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5449" y="4531073"/>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6" name="矩形: 圆角 5"/>
          <p:cNvSpPr/>
          <p:nvPr/>
        </p:nvSpPr>
        <p:spPr>
          <a:xfrm>
            <a:off x="2839416" y="935004"/>
            <a:ext cx="8973442" cy="479343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2</a:t>
            </a:r>
            <a:r>
              <a:rPr kumimoji="0" lang="zh-CN" altLang="en-US" sz="2000" i="0" u="none" strike="noStrike" kern="1200" cap="none" spc="0" normalizeH="0" baseline="0" noProof="0" dirty="0">
                <a:ln>
                  <a:noFill/>
                </a:ln>
                <a:solidFill>
                  <a:srgbClr val="000000"/>
                </a:solidFill>
                <a:effectLst/>
                <a:uLnTx/>
                <a:uFillTx/>
                <a:cs typeface="+mn-ea"/>
                <a:sym typeface="+mn-lt"/>
              </a:rPr>
              <a:t>）手形工具  </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与</a:t>
            </a:r>
            <a:r>
              <a:rPr kumimoji="0" lang="en-US" altLang="zh-CN" sz="2000" i="0" u="none" strike="noStrike" kern="1200" cap="none" spc="0" normalizeH="0" baseline="0" noProof="0" dirty="0">
                <a:ln>
                  <a:noFill/>
                </a:ln>
                <a:solidFill>
                  <a:srgbClr val="000000"/>
                </a:solidFill>
                <a:effectLst/>
                <a:uLnTx/>
                <a:uFillTx/>
                <a:cs typeface="+mn-ea"/>
                <a:sym typeface="+mn-lt"/>
              </a:rPr>
              <a:t>Photoshop</a:t>
            </a:r>
            <a:r>
              <a:rPr kumimoji="0" lang="zh-CN" altLang="en-US" sz="2000" i="0" u="none" strike="noStrike" kern="1200" cap="none" spc="0" normalizeH="0" baseline="0" noProof="0" dirty="0">
                <a:ln>
                  <a:noFill/>
                </a:ln>
                <a:solidFill>
                  <a:srgbClr val="000000"/>
                </a:solidFill>
                <a:effectLst/>
                <a:uLnTx/>
                <a:uFillTx/>
                <a:cs typeface="+mn-ea"/>
                <a:sym typeface="+mn-lt"/>
              </a:rPr>
              <a:t>中的功能</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样</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它能够在预览窗口中移动整体画面，快捷键为</a:t>
            </a:r>
            <a:r>
              <a:rPr kumimoji="0" lang="en-US" altLang="zh-CN" sz="2000" i="0" u="none" strike="noStrike" kern="1200" cap="none" spc="0" normalizeH="0" baseline="0" noProof="0" dirty="0">
                <a:ln>
                  <a:noFill/>
                </a:ln>
                <a:solidFill>
                  <a:srgbClr val="000000"/>
                </a:solidFill>
                <a:effectLst/>
                <a:uLnTx/>
                <a:uFillTx/>
                <a:cs typeface="+mn-ea"/>
                <a:sym typeface="+mn-lt"/>
              </a:rPr>
              <a:t>H</a:t>
            </a:r>
            <a:r>
              <a:rPr kumimoji="0" lang="zh-CN" altLang="en-US" sz="2000" i="0" u="none" strike="noStrike" kern="1200" cap="none" spc="0" normalizeH="0" baseline="0" noProof="0" dirty="0">
                <a:ln>
                  <a:noFill/>
                </a:ln>
                <a:solidFill>
                  <a:srgbClr val="000000"/>
                </a:solidFill>
                <a:effectLst/>
                <a:uLnTx/>
                <a:uFillTx/>
                <a:cs typeface="+mn-ea"/>
                <a:sym typeface="+mn-lt"/>
              </a:rPr>
              <a:t>。</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3</a:t>
            </a:r>
            <a:r>
              <a:rPr kumimoji="0" lang="zh-CN" altLang="en-US" sz="2000" i="0" u="none" strike="noStrike" kern="1200" cap="none" spc="0" normalizeH="0" baseline="0" noProof="0" dirty="0">
                <a:ln>
                  <a:noFill/>
                </a:ln>
                <a:solidFill>
                  <a:srgbClr val="000000"/>
                </a:solidFill>
                <a:effectLst/>
                <a:uLnTx/>
                <a:uFillTx/>
                <a:cs typeface="+mn-ea"/>
                <a:sym typeface="+mn-lt"/>
              </a:rPr>
              <a:t>）缩放工具  </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用于放大与缩小显示画面，快捷键为</a:t>
            </a:r>
            <a:r>
              <a:rPr kumimoji="0" lang="en-US" altLang="zh-CN" sz="2000" i="0" u="none" strike="noStrike" kern="1200" cap="none" spc="0" normalizeH="0" baseline="0" noProof="0" dirty="0">
                <a:ln>
                  <a:noFill/>
                </a:ln>
                <a:solidFill>
                  <a:srgbClr val="000000"/>
                </a:solidFill>
                <a:effectLst/>
                <a:uLnTx/>
                <a:uFillTx/>
                <a:cs typeface="+mn-ea"/>
                <a:sym typeface="+mn-lt"/>
              </a:rPr>
              <a:t>Z</a:t>
            </a:r>
            <a:r>
              <a:rPr kumimoji="0" lang="zh-CN" altLang="en-US" sz="2000" i="0" u="none" strike="noStrike" kern="1200" cap="none" spc="0" normalizeH="0" baseline="0" noProof="0" dirty="0">
                <a:ln>
                  <a:noFill/>
                </a:ln>
                <a:solidFill>
                  <a:srgbClr val="000000"/>
                </a:solidFill>
                <a:effectLst/>
                <a:uLnTx/>
                <a:uFillTx/>
                <a:cs typeface="+mn-ea"/>
                <a:sym typeface="+mn-lt"/>
              </a:rPr>
              <a:t>。默认状态下是放大工具  状。在预览窗口中单击会将画面放大一倍，在选取“缩放工具” 后，按住</a:t>
            </a:r>
            <a:r>
              <a:rPr kumimoji="0" lang="en-US" altLang="zh-CN" sz="2000" i="0" u="none" strike="noStrike" kern="1200" cap="none" spc="0" normalizeH="0" baseline="0" noProof="0" dirty="0">
                <a:ln>
                  <a:noFill/>
                </a:ln>
                <a:solidFill>
                  <a:srgbClr val="000000"/>
                </a:solidFill>
                <a:effectLst/>
                <a:uLnTx/>
                <a:uFillTx/>
                <a:cs typeface="+mn-ea"/>
                <a:sym typeface="+mn-lt"/>
              </a:rPr>
              <a:t>Alt</a:t>
            </a:r>
            <a:r>
              <a:rPr kumimoji="0" lang="zh-CN" altLang="en-US" sz="2000" i="0" u="none" strike="noStrike" kern="1200" cap="none" spc="0" normalizeH="0" baseline="0" noProof="0" dirty="0">
                <a:ln>
                  <a:noFill/>
                </a:ln>
                <a:solidFill>
                  <a:srgbClr val="000000"/>
                </a:solidFill>
                <a:effectLst/>
                <a:uLnTx/>
                <a:uFillTx/>
                <a:cs typeface="+mn-ea"/>
                <a:sym typeface="+mn-lt"/>
              </a:rPr>
              <a:t>键，指针呈   状，这时单击就会缩小画面。</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4</a:t>
            </a:r>
            <a:r>
              <a:rPr kumimoji="0" lang="zh-CN" altLang="en-US" sz="2000" i="0" u="none" strike="noStrike" kern="1200" cap="none" spc="0" normalizeH="0" baseline="0" noProof="0" dirty="0">
                <a:ln>
                  <a:noFill/>
                </a:ln>
                <a:solidFill>
                  <a:srgbClr val="000000"/>
                </a:solidFill>
                <a:effectLst/>
                <a:uLnTx/>
                <a:uFillTx/>
                <a:cs typeface="+mn-ea"/>
                <a:sym typeface="+mn-lt"/>
              </a:rPr>
              <a:t>）绕光标旋转工具  </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控制摄像机以鼠标单击的地方为中心进行旋转，子菜单中还包含绕场景旋转工具   和绕相机信息点旋转工具，该工具的快捷键为</a:t>
            </a:r>
            <a:r>
              <a:rPr kumimoji="0" lang="en-US" altLang="zh-CN" sz="2000" i="0" u="none" strike="noStrike" kern="1200" cap="none" spc="0" normalizeH="0" baseline="0" noProof="0" dirty="0">
                <a:ln>
                  <a:noFill/>
                </a:ln>
                <a:solidFill>
                  <a:srgbClr val="000000"/>
                </a:solidFill>
                <a:effectLst/>
                <a:uLnTx/>
                <a:uFillTx/>
                <a:cs typeface="+mn-ea"/>
                <a:sym typeface="+mn-lt"/>
              </a:rPr>
              <a:t>1</a:t>
            </a:r>
            <a:r>
              <a:rPr kumimoji="0" lang="zh-CN" altLang="en-US" sz="2000" i="0" u="none" strike="noStrike" kern="1200" cap="none" spc="0" normalizeH="0" baseline="0" noProof="0" dirty="0">
                <a:ln>
                  <a:noFill/>
                </a:ln>
                <a:solidFill>
                  <a:srgbClr val="000000"/>
                </a:solidFill>
                <a:effectLst/>
                <a:uLnTx/>
                <a:uFillTx/>
                <a:cs typeface="+mn-ea"/>
                <a:sym typeface="+mn-lt"/>
              </a:rPr>
              <a:t>。</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5</a:t>
            </a:r>
            <a:r>
              <a:rPr kumimoji="0" lang="zh-CN" altLang="en-US" sz="2000" i="0" u="none" strike="noStrike" kern="1200" cap="none" spc="0" normalizeH="0" baseline="0" noProof="0" dirty="0">
                <a:ln>
                  <a:noFill/>
                </a:ln>
                <a:solidFill>
                  <a:srgbClr val="000000"/>
                </a:solidFill>
                <a:effectLst/>
                <a:uLnTx/>
                <a:uFillTx/>
                <a:cs typeface="+mn-ea"/>
                <a:sym typeface="+mn-lt"/>
              </a:rPr>
              <a:t>）移动工具  </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控制摄像机以鼠标单击的地方为原点进行平移，子菜单中还包含平移摄像机</a:t>
            </a:r>
            <a:r>
              <a:rPr kumimoji="0" lang="en-US" altLang="zh-CN" sz="2000" i="0" u="none" strike="noStrike" kern="1200" cap="none" spc="0" normalizeH="0" baseline="0" noProof="0" dirty="0">
                <a:ln>
                  <a:noFill/>
                </a:ln>
                <a:solidFill>
                  <a:srgbClr val="000000"/>
                </a:solidFill>
                <a:effectLst/>
                <a:uLnTx/>
                <a:uFillTx/>
                <a:cs typeface="+mn-ea"/>
                <a:sym typeface="+mn-lt"/>
              </a:rPr>
              <a:t>POI</a:t>
            </a:r>
            <a:r>
              <a:rPr kumimoji="0" lang="zh-CN" altLang="en-US" sz="2000" i="0" u="none" strike="noStrike" kern="1200" cap="none" spc="0" normalizeH="0" baseline="0" noProof="0" dirty="0">
                <a:ln>
                  <a:noFill/>
                </a:ln>
                <a:solidFill>
                  <a:srgbClr val="000000"/>
                </a:solidFill>
                <a:effectLst/>
                <a:uLnTx/>
                <a:uFillTx/>
                <a:cs typeface="+mn-ea"/>
                <a:sym typeface="+mn-lt"/>
              </a:rPr>
              <a:t>工具   ，该工具的快捷键为</a:t>
            </a:r>
            <a:r>
              <a:rPr kumimoji="0" lang="en-US" altLang="zh-CN" sz="2000" i="0" u="none" strike="noStrike" kern="1200" cap="none" spc="0" normalizeH="0" baseline="0" noProof="0" dirty="0">
                <a:ln>
                  <a:noFill/>
                </a:ln>
                <a:solidFill>
                  <a:srgbClr val="000000"/>
                </a:solidFill>
                <a:effectLst/>
                <a:uLnTx/>
                <a:uFillTx/>
                <a:cs typeface="+mn-ea"/>
                <a:sym typeface="+mn-lt"/>
              </a:rPr>
              <a:t>2</a:t>
            </a:r>
            <a:r>
              <a:rPr kumimoji="0" lang="zh-CN" altLang="en-US" sz="2000" i="0" u="none" strike="noStrike" kern="1200" cap="none" spc="0" normalizeH="0" baseline="0" noProof="0" dirty="0">
                <a:ln>
                  <a:noFill/>
                </a:ln>
                <a:solidFill>
                  <a:srgbClr val="000000"/>
                </a:solidFill>
                <a:effectLst/>
                <a:uLnTx/>
                <a:uFillTx/>
                <a:cs typeface="+mn-ea"/>
                <a:sym typeface="+mn-lt"/>
              </a:rPr>
              <a:t>。</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1"/>
          <a:stretch>
            <a:fillRect/>
          </a:stretch>
        </p:blipFill>
        <p:spPr>
          <a:xfrm>
            <a:off x="4857610" y="1323552"/>
            <a:ext cx="231668" cy="219475"/>
          </a:xfrm>
          <a:prstGeom prst="rect">
            <a:avLst/>
          </a:prstGeom>
        </p:spPr>
      </p:pic>
      <p:pic>
        <p:nvPicPr>
          <p:cNvPr id="4" name="图片 3"/>
          <p:cNvPicPr>
            <a:picLocks noChangeAspect="1"/>
          </p:cNvPicPr>
          <p:nvPr/>
        </p:nvPicPr>
        <p:blipFill>
          <a:blip r:embed="rId2"/>
          <a:stretch>
            <a:fillRect/>
          </a:stretch>
        </p:blipFill>
        <p:spPr>
          <a:xfrm>
            <a:off x="4857610" y="2236214"/>
            <a:ext cx="249958" cy="207282"/>
          </a:xfrm>
          <a:prstGeom prst="rect">
            <a:avLst/>
          </a:prstGeom>
        </p:spPr>
      </p:pic>
      <p:pic>
        <p:nvPicPr>
          <p:cNvPr id="5" name="图片 4"/>
          <p:cNvPicPr>
            <a:picLocks noChangeAspect="1"/>
          </p:cNvPicPr>
          <p:nvPr/>
        </p:nvPicPr>
        <p:blipFill>
          <a:blip r:embed="rId3"/>
          <a:stretch>
            <a:fillRect/>
          </a:stretch>
        </p:blipFill>
        <p:spPr>
          <a:xfrm>
            <a:off x="3940161" y="2634336"/>
            <a:ext cx="237765" cy="231668"/>
          </a:xfrm>
          <a:prstGeom prst="rect">
            <a:avLst/>
          </a:prstGeom>
        </p:spPr>
      </p:pic>
      <p:pic>
        <p:nvPicPr>
          <p:cNvPr id="7" name="图片 6"/>
          <p:cNvPicPr>
            <a:picLocks noChangeAspect="1"/>
          </p:cNvPicPr>
          <p:nvPr/>
        </p:nvPicPr>
        <p:blipFill>
          <a:blip r:embed="rId2"/>
          <a:stretch>
            <a:fillRect/>
          </a:stretch>
        </p:blipFill>
        <p:spPr>
          <a:xfrm>
            <a:off x="11345909" y="2679166"/>
            <a:ext cx="249958" cy="207282"/>
          </a:xfrm>
          <a:prstGeom prst="rect">
            <a:avLst/>
          </a:prstGeom>
        </p:spPr>
      </p:pic>
      <p:pic>
        <p:nvPicPr>
          <p:cNvPr id="8" name="图片 7"/>
          <p:cNvPicPr>
            <a:picLocks noChangeAspect="1"/>
          </p:cNvPicPr>
          <p:nvPr/>
        </p:nvPicPr>
        <p:blipFill>
          <a:blip r:embed="rId4"/>
          <a:stretch>
            <a:fillRect/>
          </a:stretch>
        </p:blipFill>
        <p:spPr>
          <a:xfrm>
            <a:off x="5783829" y="3075669"/>
            <a:ext cx="237765" cy="256054"/>
          </a:xfrm>
          <a:prstGeom prst="rect">
            <a:avLst/>
          </a:prstGeom>
        </p:spPr>
      </p:pic>
      <p:pic>
        <p:nvPicPr>
          <p:cNvPr id="9" name="图片 8"/>
          <p:cNvPicPr>
            <a:picLocks noChangeAspect="1"/>
          </p:cNvPicPr>
          <p:nvPr/>
        </p:nvPicPr>
        <p:blipFill>
          <a:blip r:embed="rId5"/>
          <a:stretch>
            <a:fillRect/>
          </a:stretch>
        </p:blipFill>
        <p:spPr>
          <a:xfrm>
            <a:off x="5553565" y="3483532"/>
            <a:ext cx="237765" cy="219475"/>
          </a:xfrm>
          <a:prstGeom prst="rect">
            <a:avLst/>
          </a:prstGeom>
        </p:spPr>
      </p:pic>
      <p:pic>
        <p:nvPicPr>
          <p:cNvPr id="11" name="图片 10"/>
          <p:cNvPicPr>
            <a:picLocks noChangeAspect="1"/>
          </p:cNvPicPr>
          <p:nvPr/>
        </p:nvPicPr>
        <p:blipFill>
          <a:blip r:embed="rId6"/>
          <a:stretch>
            <a:fillRect/>
          </a:stretch>
        </p:blipFill>
        <p:spPr>
          <a:xfrm>
            <a:off x="6570139" y="3966080"/>
            <a:ext cx="256054" cy="231668"/>
          </a:xfrm>
          <a:prstGeom prst="rect">
            <a:avLst/>
          </a:prstGeom>
        </p:spPr>
      </p:pic>
      <p:pic>
        <p:nvPicPr>
          <p:cNvPr id="12" name="图片 11"/>
          <p:cNvPicPr>
            <a:picLocks noChangeAspect="1"/>
          </p:cNvPicPr>
          <p:nvPr/>
        </p:nvPicPr>
        <p:blipFill>
          <a:blip r:embed="rId7"/>
          <a:stretch>
            <a:fillRect/>
          </a:stretch>
        </p:blipFill>
        <p:spPr>
          <a:xfrm>
            <a:off x="4827873" y="4761905"/>
            <a:ext cx="219475" cy="237765"/>
          </a:xfrm>
          <a:prstGeom prst="rect">
            <a:avLst/>
          </a:prstGeom>
        </p:spPr>
      </p:pic>
      <p:pic>
        <p:nvPicPr>
          <p:cNvPr id="20" name="图片 19"/>
          <p:cNvPicPr>
            <a:picLocks noChangeAspect="1"/>
          </p:cNvPicPr>
          <p:nvPr/>
        </p:nvPicPr>
        <p:blipFill>
          <a:blip r:embed="rId8"/>
          <a:stretch>
            <a:fillRect/>
          </a:stretch>
        </p:blipFill>
        <p:spPr>
          <a:xfrm>
            <a:off x="6163344" y="5186943"/>
            <a:ext cx="207282" cy="201185"/>
          </a:xfrm>
          <a:prstGeom prst="rect">
            <a:avLst/>
          </a:prstGeom>
        </p:spPr>
      </p:pic>
    </p:spTree>
    <p:custDataLst>
      <p:tags r:id="rId9"/>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142134" y="5497611"/>
            <a:ext cx="2074362" cy="50549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24621" y="5497611"/>
            <a:ext cx="2031325" cy="461665"/>
          </a:xfrm>
          <a:prstGeom prst="rect">
            <a:avLst/>
          </a:prstGeom>
          <a:noFill/>
        </p:spPr>
        <p:txBody>
          <a:bodyPr wrap="none" rtlCol="0">
            <a:spAutoFit/>
          </a:bodyPr>
          <a:lstStyle/>
          <a:p>
            <a:pPr algn="ctr"/>
            <a:r>
              <a:rPr lang="zh-CN" altLang="en-US" sz="2400" b="1" dirty="0">
                <a:solidFill>
                  <a:schemeClr val="bg1"/>
                </a:solidFill>
              </a:rPr>
              <a:t>“工具”面板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68440" y="3620249"/>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9" name="等腰三角形 18"/>
          <p:cNvSpPr/>
          <p:nvPr/>
        </p:nvSpPr>
        <p:spPr>
          <a:xfrm rot="16200000">
            <a:off x="2249476" y="565795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5449" y="4531073"/>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6" name="矩形: 圆角 5"/>
          <p:cNvSpPr/>
          <p:nvPr/>
        </p:nvSpPr>
        <p:spPr>
          <a:xfrm>
            <a:off x="2839416" y="593642"/>
            <a:ext cx="8742238" cy="219130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6</a:t>
            </a:r>
            <a:r>
              <a:rPr kumimoji="0" lang="zh-CN" altLang="en-US" sz="2000" i="0" u="none" strike="noStrike" kern="1200" cap="none" spc="0" normalizeH="0" baseline="0" noProof="0" dirty="0">
                <a:ln>
                  <a:noFill/>
                </a:ln>
                <a:solidFill>
                  <a:srgbClr val="000000"/>
                </a:solidFill>
                <a:effectLst/>
                <a:uLnTx/>
                <a:uFillTx/>
                <a:cs typeface="+mn-ea"/>
                <a:sym typeface="+mn-lt"/>
              </a:rPr>
              <a:t>）向光标方向推拉镜头工具  </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控制摄像机以鼠标单击的地方为目标进行推拉，子菜单中还包含推拉至光标工具  和推拉至摄像机</a:t>
            </a:r>
            <a:r>
              <a:rPr kumimoji="0" lang="en-US" altLang="zh-CN" sz="2000" i="0" u="none" strike="noStrike" kern="1200" cap="none" spc="0" normalizeH="0" baseline="0" noProof="0" dirty="0">
                <a:ln>
                  <a:noFill/>
                </a:ln>
                <a:solidFill>
                  <a:srgbClr val="000000"/>
                </a:solidFill>
                <a:effectLst/>
                <a:uLnTx/>
                <a:uFillTx/>
                <a:cs typeface="+mn-ea"/>
                <a:sym typeface="+mn-lt"/>
              </a:rPr>
              <a:t>POI</a:t>
            </a:r>
            <a:r>
              <a:rPr kumimoji="0" lang="zh-CN" altLang="en-US" sz="2000" i="0" u="none" strike="noStrike" kern="1200" cap="none" spc="0" normalizeH="0" baseline="0" noProof="0" dirty="0">
                <a:ln>
                  <a:noFill/>
                </a:ln>
                <a:solidFill>
                  <a:srgbClr val="000000"/>
                </a:solidFill>
                <a:effectLst/>
                <a:uLnTx/>
                <a:uFillTx/>
                <a:cs typeface="+mn-ea"/>
                <a:sym typeface="+mn-lt"/>
              </a:rPr>
              <a:t>工具  ，该工具的快捷键为</a:t>
            </a:r>
            <a:r>
              <a:rPr kumimoji="0" lang="en-US" altLang="zh-CN" sz="2000" i="0" u="none" strike="noStrike" kern="1200" cap="none" spc="0" normalizeH="0" baseline="0" noProof="0" dirty="0">
                <a:ln>
                  <a:noFill/>
                </a:ln>
                <a:solidFill>
                  <a:srgbClr val="000000"/>
                </a:solidFill>
                <a:effectLst/>
                <a:uLnTx/>
                <a:uFillTx/>
                <a:cs typeface="+mn-ea"/>
                <a:sym typeface="+mn-lt"/>
              </a:rPr>
              <a:t>3</a:t>
            </a:r>
            <a:r>
              <a:rPr kumimoji="0" lang="zh-CN" altLang="en-US" sz="2000" i="0" u="none" strike="noStrike" kern="1200" cap="none" spc="0" normalizeH="0" baseline="0" noProof="0" dirty="0">
                <a:ln>
                  <a:noFill/>
                </a:ln>
                <a:solidFill>
                  <a:srgbClr val="000000"/>
                </a:solidFill>
                <a:effectLst/>
                <a:uLnTx/>
                <a:uFillTx/>
                <a:cs typeface="+mn-ea"/>
                <a:sym typeface="+mn-lt"/>
              </a:rPr>
              <a:t>。</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1"/>
          <a:stretch>
            <a:fillRect/>
          </a:stretch>
        </p:blipFill>
        <p:spPr>
          <a:xfrm>
            <a:off x="8346512" y="3259718"/>
            <a:ext cx="2855406" cy="717550"/>
          </a:xfrm>
          <a:prstGeom prst="rect">
            <a:avLst/>
          </a:prstGeom>
        </p:spPr>
      </p:pic>
      <p:pic>
        <p:nvPicPr>
          <p:cNvPr id="4" name="图片 3"/>
          <p:cNvPicPr>
            <a:picLocks noChangeAspect="1"/>
          </p:cNvPicPr>
          <p:nvPr/>
        </p:nvPicPr>
        <p:blipFill>
          <a:blip r:embed="rId2"/>
          <a:stretch>
            <a:fillRect/>
          </a:stretch>
        </p:blipFill>
        <p:spPr>
          <a:xfrm>
            <a:off x="8346512" y="4073052"/>
            <a:ext cx="3516436" cy="555684"/>
          </a:xfrm>
          <a:prstGeom prst="rect">
            <a:avLst/>
          </a:prstGeom>
        </p:spPr>
      </p:pic>
      <p:pic>
        <p:nvPicPr>
          <p:cNvPr id="5" name="图片 4"/>
          <p:cNvPicPr>
            <a:picLocks noChangeAspect="1"/>
          </p:cNvPicPr>
          <p:nvPr/>
        </p:nvPicPr>
        <p:blipFill>
          <a:blip r:embed="rId3"/>
          <a:stretch>
            <a:fillRect/>
          </a:stretch>
        </p:blipFill>
        <p:spPr>
          <a:xfrm>
            <a:off x="8346512" y="4761905"/>
            <a:ext cx="3093572" cy="669250"/>
          </a:xfrm>
          <a:prstGeom prst="rect">
            <a:avLst/>
          </a:prstGeom>
        </p:spPr>
      </p:pic>
      <p:pic>
        <p:nvPicPr>
          <p:cNvPr id="7" name="图片 6"/>
          <p:cNvPicPr>
            <a:picLocks noChangeAspect="1"/>
          </p:cNvPicPr>
          <p:nvPr/>
        </p:nvPicPr>
        <p:blipFill>
          <a:blip r:embed="rId4"/>
          <a:stretch>
            <a:fillRect/>
          </a:stretch>
        </p:blipFill>
        <p:spPr>
          <a:xfrm>
            <a:off x="6469109" y="1196714"/>
            <a:ext cx="249958" cy="249958"/>
          </a:xfrm>
          <a:prstGeom prst="rect">
            <a:avLst/>
          </a:prstGeom>
        </p:spPr>
      </p:pic>
      <p:pic>
        <p:nvPicPr>
          <p:cNvPr id="8" name="图片 7"/>
          <p:cNvPicPr>
            <a:picLocks noChangeAspect="1"/>
          </p:cNvPicPr>
          <p:nvPr/>
        </p:nvPicPr>
        <p:blipFill>
          <a:blip r:embed="rId5"/>
          <a:stretch>
            <a:fillRect/>
          </a:stretch>
        </p:blipFill>
        <p:spPr>
          <a:xfrm>
            <a:off x="7398701" y="1638939"/>
            <a:ext cx="274344" cy="237765"/>
          </a:xfrm>
          <a:prstGeom prst="rect">
            <a:avLst/>
          </a:prstGeom>
        </p:spPr>
      </p:pic>
      <p:pic>
        <p:nvPicPr>
          <p:cNvPr id="9" name="图片 8"/>
          <p:cNvPicPr>
            <a:picLocks noChangeAspect="1"/>
          </p:cNvPicPr>
          <p:nvPr/>
        </p:nvPicPr>
        <p:blipFill>
          <a:blip r:embed="rId6"/>
          <a:stretch>
            <a:fillRect/>
          </a:stretch>
        </p:blipFill>
        <p:spPr>
          <a:xfrm>
            <a:off x="10391290" y="1579557"/>
            <a:ext cx="256054" cy="219475"/>
          </a:xfrm>
          <a:prstGeom prst="rect">
            <a:avLst/>
          </a:prstGeom>
        </p:spPr>
      </p:pic>
      <p:sp>
        <p:nvSpPr>
          <p:cNvPr id="12" name="矩形 11"/>
          <p:cNvSpPr/>
          <p:nvPr/>
        </p:nvSpPr>
        <p:spPr>
          <a:xfrm>
            <a:off x="2891725" y="3454767"/>
            <a:ext cx="4970601" cy="1894046"/>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zh-CN" altLang="en-US" dirty="0">
                <a:solidFill>
                  <a:schemeClr val="tx1"/>
                </a:solidFill>
              </a:rPr>
              <a:t>技巧小贴士</a:t>
            </a:r>
            <a:endParaRPr lang="zh-CN" altLang="en-US" dirty="0">
              <a:solidFill>
                <a:schemeClr val="tx1"/>
              </a:solidFill>
            </a:endParaRPr>
          </a:p>
          <a:p>
            <a:pPr algn="just"/>
            <a:r>
              <a:rPr lang="en-US" altLang="zh-CN" dirty="0">
                <a:solidFill>
                  <a:schemeClr val="tx1"/>
                </a:solidFill>
              </a:rPr>
              <a:t>After Effects 2022</a:t>
            </a:r>
            <a:r>
              <a:rPr lang="zh-CN" altLang="en-US" dirty="0">
                <a:solidFill>
                  <a:schemeClr val="tx1"/>
                </a:solidFill>
              </a:rPr>
              <a:t>的“工具”面板中有</a:t>
            </a:r>
            <a:r>
              <a:rPr lang="en-US" altLang="zh-CN" dirty="0">
                <a:solidFill>
                  <a:schemeClr val="tx1"/>
                </a:solidFill>
              </a:rPr>
              <a:t>3</a:t>
            </a:r>
            <a:r>
              <a:rPr lang="zh-CN" altLang="en-US" dirty="0">
                <a:solidFill>
                  <a:schemeClr val="tx1"/>
                </a:solidFill>
              </a:rPr>
              <a:t>类共</a:t>
            </a:r>
            <a:r>
              <a:rPr lang="en-US" altLang="zh-CN" dirty="0">
                <a:solidFill>
                  <a:schemeClr val="tx1"/>
                </a:solidFill>
              </a:rPr>
              <a:t>8</a:t>
            </a:r>
            <a:r>
              <a:rPr lang="zh-CN" altLang="en-US" dirty="0">
                <a:solidFill>
                  <a:schemeClr val="tx1"/>
                </a:solidFill>
              </a:rPr>
              <a:t>种摄像机控制工具，分别用来进行摄像机的位移、旋转和推拉等操作，如图所示。</a:t>
            </a:r>
            <a:endParaRPr lang="zh-CN" altLang="en-US" dirty="0">
              <a:solidFill>
                <a:schemeClr val="tx1"/>
              </a:solidFill>
            </a:endParaRPr>
          </a:p>
        </p:txBody>
      </p:sp>
    </p:spTree>
    <p:custDataLst>
      <p:tags r:id="rId7"/>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142134" y="5497611"/>
            <a:ext cx="2074362" cy="50549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24621" y="5497611"/>
            <a:ext cx="2031325" cy="461665"/>
          </a:xfrm>
          <a:prstGeom prst="rect">
            <a:avLst/>
          </a:prstGeom>
          <a:noFill/>
        </p:spPr>
        <p:txBody>
          <a:bodyPr wrap="none" rtlCol="0">
            <a:spAutoFit/>
          </a:bodyPr>
          <a:lstStyle/>
          <a:p>
            <a:pPr algn="ctr"/>
            <a:r>
              <a:rPr lang="zh-CN" altLang="en-US" sz="2400" b="1" dirty="0">
                <a:solidFill>
                  <a:schemeClr val="bg1"/>
                </a:solidFill>
              </a:rPr>
              <a:t>“工具”面板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68440" y="3620249"/>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9" name="等腰三角形 18"/>
          <p:cNvSpPr/>
          <p:nvPr/>
        </p:nvSpPr>
        <p:spPr>
          <a:xfrm rot="16200000">
            <a:off x="2249476" y="565795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5449" y="4531073"/>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6" name="矩形: 圆角 5"/>
          <p:cNvSpPr/>
          <p:nvPr/>
        </p:nvSpPr>
        <p:spPr>
          <a:xfrm>
            <a:off x="2549291" y="111155"/>
            <a:ext cx="6063058" cy="358877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7</a:t>
            </a:r>
            <a:r>
              <a:rPr kumimoji="0" lang="zh-CN" altLang="en-US" sz="2000" i="0" u="none" strike="noStrike" kern="1200" cap="none" spc="0" normalizeH="0" baseline="0" noProof="0" dirty="0">
                <a:ln>
                  <a:noFill/>
                </a:ln>
                <a:solidFill>
                  <a:srgbClr val="000000"/>
                </a:solidFill>
                <a:effectLst/>
                <a:uLnTx/>
                <a:uFillTx/>
                <a:cs typeface="+mn-ea"/>
                <a:sym typeface="+mn-lt"/>
              </a:rPr>
              <a:t>）旋转工具   </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在“工具”面板中选择了“旋转工具” 之后，工具箱的右侧会出现如图所示的两个选项，这两个选项表示在使用三维图层的时候，将通过什么方式进行旋转操作，它们只适用于三维图层，因为只有三维图层才同时具有</a:t>
            </a:r>
            <a:r>
              <a:rPr kumimoji="0" lang="en-US" altLang="zh-CN" sz="2000" i="0" u="none" strike="noStrike" kern="1200" cap="none" spc="0" normalizeH="0" baseline="0" noProof="0" dirty="0">
                <a:ln>
                  <a:noFill/>
                </a:ln>
                <a:solidFill>
                  <a:srgbClr val="000000"/>
                </a:solidFill>
                <a:effectLst/>
                <a:uLnTx/>
                <a:uFillTx/>
                <a:cs typeface="+mn-ea"/>
                <a:sym typeface="+mn-lt"/>
              </a:rPr>
              <a:t>x</a:t>
            </a:r>
            <a:r>
              <a:rPr kumimoji="0" lang="zh-CN" altLang="en-US" sz="2000" i="0" u="none" strike="noStrike" kern="1200" cap="none" spc="0" normalizeH="0" baseline="0" noProof="0" dirty="0">
                <a:ln>
                  <a:noFill/>
                </a:ln>
                <a:solidFill>
                  <a:srgbClr val="000000"/>
                </a:solidFill>
                <a:effectLst/>
                <a:uLnTx/>
                <a:uFillTx/>
                <a:cs typeface="+mn-ea"/>
                <a:sym typeface="+mn-lt"/>
              </a:rPr>
              <a:t>轴、</a:t>
            </a:r>
            <a:r>
              <a:rPr kumimoji="0" lang="en-US" altLang="zh-CN" sz="2000" i="0" u="none" strike="noStrike" kern="1200" cap="none" spc="0" normalizeH="0" baseline="0" noProof="0" dirty="0">
                <a:ln>
                  <a:noFill/>
                </a:ln>
                <a:solidFill>
                  <a:srgbClr val="000000"/>
                </a:solidFill>
                <a:effectLst/>
                <a:uLnTx/>
                <a:uFillTx/>
                <a:cs typeface="+mn-ea"/>
                <a:sym typeface="+mn-lt"/>
              </a:rPr>
              <a:t>y</a:t>
            </a:r>
            <a:r>
              <a:rPr kumimoji="0" lang="zh-CN" altLang="en-US" sz="2000" i="0" u="none" strike="noStrike" kern="1200" cap="none" spc="0" normalizeH="0" baseline="0" noProof="0" dirty="0">
                <a:ln>
                  <a:noFill/>
                </a:ln>
                <a:solidFill>
                  <a:srgbClr val="000000"/>
                </a:solidFill>
                <a:effectLst/>
                <a:uLnTx/>
                <a:uFillTx/>
                <a:cs typeface="+mn-ea"/>
                <a:sym typeface="+mn-lt"/>
              </a:rPr>
              <a:t>轴和</a:t>
            </a:r>
            <a:r>
              <a:rPr kumimoji="0" lang="en-US" altLang="zh-CN" sz="2000" i="0" u="none" strike="noStrike" kern="1200" cap="none" spc="0" normalizeH="0" baseline="0" noProof="0" dirty="0">
                <a:ln>
                  <a:noFill/>
                </a:ln>
                <a:solidFill>
                  <a:srgbClr val="000000"/>
                </a:solidFill>
                <a:effectLst/>
                <a:uLnTx/>
                <a:uFillTx/>
                <a:cs typeface="+mn-ea"/>
                <a:sym typeface="+mn-lt"/>
              </a:rPr>
              <a:t>z</a:t>
            </a:r>
            <a:r>
              <a:rPr kumimoji="0" lang="zh-CN" altLang="en-US" sz="2000" i="0" u="none" strike="noStrike" kern="1200" cap="none" spc="0" normalizeH="0" baseline="0" noProof="0" dirty="0">
                <a:ln>
                  <a:noFill/>
                </a:ln>
                <a:solidFill>
                  <a:srgbClr val="000000"/>
                </a:solidFill>
                <a:effectLst/>
                <a:uLnTx/>
                <a:uFillTx/>
                <a:cs typeface="+mn-ea"/>
                <a:sym typeface="+mn-lt"/>
              </a:rPr>
              <a:t>轴。“方向”选项只能用于改动</a:t>
            </a:r>
            <a:r>
              <a:rPr kumimoji="0" lang="en-US" altLang="zh-CN" sz="2000" i="0" u="none" strike="noStrike" kern="1200" cap="none" spc="0" normalizeH="0" baseline="0" noProof="0" dirty="0">
                <a:ln>
                  <a:noFill/>
                </a:ln>
                <a:solidFill>
                  <a:srgbClr val="000000"/>
                </a:solidFill>
                <a:effectLst/>
                <a:uLnTx/>
                <a:uFillTx/>
                <a:cs typeface="+mn-ea"/>
                <a:sym typeface="+mn-lt"/>
              </a:rPr>
              <a:t>x</a:t>
            </a:r>
            <a:r>
              <a:rPr kumimoji="0" lang="zh-CN" altLang="en-US" sz="2000" i="0" u="none" strike="noStrike" kern="1200" cap="none" spc="0" normalizeH="0" baseline="0" noProof="0" dirty="0">
                <a:ln>
                  <a:noFill/>
                </a:ln>
                <a:solidFill>
                  <a:srgbClr val="000000"/>
                </a:solidFill>
                <a:effectLst/>
                <a:uLnTx/>
                <a:uFillTx/>
                <a:cs typeface="+mn-ea"/>
                <a:sym typeface="+mn-lt"/>
              </a:rPr>
              <a:t>轴、</a:t>
            </a:r>
            <a:r>
              <a:rPr kumimoji="0" lang="en-US" altLang="zh-CN" sz="2000" i="0" u="none" strike="noStrike" kern="1200" cap="none" spc="0" normalizeH="0" baseline="0" noProof="0" dirty="0">
                <a:ln>
                  <a:noFill/>
                </a:ln>
                <a:solidFill>
                  <a:srgbClr val="000000"/>
                </a:solidFill>
                <a:effectLst/>
                <a:uLnTx/>
                <a:uFillTx/>
                <a:cs typeface="+mn-ea"/>
                <a:sym typeface="+mn-lt"/>
              </a:rPr>
              <a:t>y</a:t>
            </a:r>
            <a:r>
              <a:rPr kumimoji="0" lang="zh-CN" altLang="en-US" sz="2000" i="0" u="none" strike="noStrike" kern="1200" cap="none" spc="0" normalizeH="0" baseline="0" noProof="0" dirty="0">
                <a:ln>
                  <a:noFill/>
                </a:ln>
                <a:solidFill>
                  <a:srgbClr val="000000"/>
                </a:solidFill>
                <a:effectLst/>
                <a:uLnTx/>
                <a:uFillTx/>
                <a:cs typeface="+mn-ea"/>
                <a:sym typeface="+mn-lt"/>
              </a:rPr>
              <a:t>轴和</a:t>
            </a:r>
            <a:r>
              <a:rPr kumimoji="0" lang="en-US" altLang="zh-CN" sz="2000" i="0" u="none" strike="noStrike" kern="1200" cap="none" spc="0" normalizeH="0" baseline="0" noProof="0" dirty="0">
                <a:ln>
                  <a:noFill/>
                </a:ln>
                <a:solidFill>
                  <a:srgbClr val="000000"/>
                </a:solidFill>
                <a:effectLst/>
                <a:uLnTx/>
                <a:uFillTx/>
                <a:cs typeface="+mn-ea"/>
                <a:sym typeface="+mn-lt"/>
              </a:rPr>
              <a:t>z</a:t>
            </a:r>
            <a:r>
              <a:rPr kumimoji="0" lang="zh-CN" altLang="en-US" sz="2000" i="0" u="none" strike="noStrike" kern="1200" cap="none" spc="0" normalizeH="0" baseline="0" noProof="0" dirty="0">
                <a:ln>
                  <a:noFill/>
                </a:ln>
                <a:solidFill>
                  <a:srgbClr val="000000"/>
                </a:solidFill>
                <a:effectLst/>
                <a:uLnTx/>
                <a:uFillTx/>
                <a:cs typeface="+mn-ea"/>
                <a:sym typeface="+mn-lt"/>
              </a:rPr>
              <a:t>轴中的一个</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而“旋转”选项则可以用于旋转各个轴，该工具的快捷键为</a:t>
            </a:r>
            <a:r>
              <a:rPr kumimoji="0" lang="en-US" altLang="zh-CN" sz="2000" i="0" u="none" strike="noStrike" kern="1200" cap="none" spc="0" normalizeH="0" baseline="0" noProof="0" dirty="0">
                <a:ln>
                  <a:noFill/>
                </a:ln>
                <a:solidFill>
                  <a:srgbClr val="000000"/>
                </a:solidFill>
                <a:effectLst/>
                <a:uLnTx/>
                <a:uFillTx/>
                <a:cs typeface="+mn-ea"/>
                <a:sym typeface="+mn-lt"/>
              </a:rPr>
              <a:t>W</a:t>
            </a:r>
            <a:r>
              <a:rPr kumimoji="0" lang="zh-CN" altLang="en-US" sz="2000" i="0" u="none" strike="noStrike" kern="1200" cap="none" spc="0" normalizeH="0" baseline="0" noProof="0" dirty="0">
                <a:ln>
                  <a:noFill/>
                </a:ln>
                <a:solidFill>
                  <a:srgbClr val="000000"/>
                </a:solidFill>
                <a:effectLst/>
                <a:uLnTx/>
                <a:uFillTx/>
                <a:cs typeface="+mn-ea"/>
                <a:sym typeface="+mn-lt"/>
              </a:rPr>
              <a:t>。</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1"/>
          <a:stretch>
            <a:fillRect/>
          </a:stretch>
        </p:blipFill>
        <p:spPr>
          <a:xfrm>
            <a:off x="8646250" y="398147"/>
            <a:ext cx="3127649" cy="1763462"/>
          </a:xfrm>
          <a:prstGeom prst="rect">
            <a:avLst/>
          </a:prstGeom>
        </p:spPr>
      </p:pic>
      <p:pic>
        <p:nvPicPr>
          <p:cNvPr id="5" name="图片 4"/>
          <p:cNvPicPr>
            <a:picLocks noChangeAspect="1"/>
          </p:cNvPicPr>
          <p:nvPr/>
        </p:nvPicPr>
        <p:blipFill>
          <a:blip r:embed="rId2"/>
          <a:stretch>
            <a:fillRect/>
          </a:stretch>
        </p:blipFill>
        <p:spPr>
          <a:xfrm>
            <a:off x="4485077" y="398147"/>
            <a:ext cx="231668" cy="231668"/>
          </a:xfrm>
          <a:prstGeom prst="rect">
            <a:avLst/>
          </a:prstGeom>
        </p:spPr>
      </p:pic>
      <p:pic>
        <p:nvPicPr>
          <p:cNvPr id="7" name="图片 6"/>
          <p:cNvPicPr>
            <a:picLocks noChangeAspect="1"/>
          </p:cNvPicPr>
          <p:nvPr/>
        </p:nvPicPr>
        <p:blipFill>
          <a:blip r:embed="rId2"/>
          <a:stretch>
            <a:fillRect/>
          </a:stretch>
        </p:blipFill>
        <p:spPr>
          <a:xfrm>
            <a:off x="3491777" y="744194"/>
            <a:ext cx="231668" cy="231668"/>
          </a:xfrm>
          <a:prstGeom prst="rect">
            <a:avLst/>
          </a:prstGeom>
        </p:spPr>
      </p:pic>
      <p:sp>
        <p:nvSpPr>
          <p:cNvPr id="4" name="矩形: 圆角 3"/>
          <p:cNvSpPr/>
          <p:nvPr/>
        </p:nvSpPr>
        <p:spPr>
          <a:xfrm>
            <a:off x="2693584" y="3925857"/>
            <a:ext cx="6063058" cy="268661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8</a:t>
            </a:r>
            <a:r>
              <a:rPr kumimoji="0" lang="zh-CN" altLang="en-US" sz="2000" i="0" u="none" strike="noStrike" kern="1200" cap="none" spc="0" normalizeH="0" baseline="0" noProof="0" dirty="0">
                <a:ln>
                  <a:noFill/>
                </a:ln>
                <a:solidFill>
                  <a:srgbClr val="000000"/>
                </a:solidFill>
                <a:effectLst/>
                <a:uLnTx/>
                <a:uFillTx/>
                <a:cs typeface="+mn-ea"/>
                <a:sym typeface="+mn-lt"/>
              </a:rPr>
              <a:t>）向后平移</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锚点）工具   </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主要用于改变图层轴心点的位置，确定了轴心点就意味着将以哪个轴心点为中心进行旋转、缩放等操作，如图展示了不同位置的轴心点对画面元素缩放效果的影响，该工具的快捷键为</a:t>
            </a:r>
            <a:r>
              <a:rPr kumimoji="0" lang="en-US" altLang="zh-CN" sz="2000" i="0" u="none" strike="noStrike" kern="1200" cap="none" spc="0" normalizeH="0" baseline="0" noProof="0" dirty="0">
                <a:ln>
                  <a:noFill/>
                </a:ln>
                <a:solidFill>
                  <a:srgbClr val="000000"/>
                </a:solidFill>
                <a:effectLst/>
                <a:uLnTx/>
                <a:uFillTx/>
                <a:cs typeface="+mn-ea"/>
                <a:sym typeface="+mn-lt"/>
              </a:rPr>
              <a:t>Y</a:t>
            </a:r>
            <a:r>
              <a:rPr kumimoji="0" lang="zh-CN" altLang="en-US" sz="2000" i="0" u="none" strike="noStrike" kern="1200" cap="none" spc="0" normalizeH="0" baseline="0" noProof="0" dirty="0">
                <a:ln>
                  <a:noFill/>
                </a:ln>
                <a:solidFill>
                  <a:srgbClr val="000000"/>
                </a:solidFill>
                <a:effectLst/>
                <a:uLnTx/>
                <a:uFillTx/>
                <a:cs typeface="+mn-ea"/>
                <a:sym typeface="+mn-lt"/>
              </a:rPr>
              <a:t>。</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8" name="图片 7"/>
          <p:cNvPicPr>
            <a:picLocks noChangeAspect="1"/>
          </p:cNvPicPr>
          <p:nvPr/>
        </p:nvPicPr>
        <p:blipFill>
          <a:blip r:embed="rId3"/>
          <a:stretch>
            <a:fillRect/>
          </a:stretch>
        </p:blipFill>
        <p:spPr>
          <a:xfrm>
            <a:off x="5974069" y="4329888"/>
            <a:ext cx="243861" cy="201185"/>
          </a:xfrm>
          <a:prstGeom prst="rect">
            <a:avLst/>
          </a:prstGeom>
        </p:spPr>
      </p:pic>
      <p:pic>
        <p:nvPicPr>
          <p:cNvPr id="9" name="图片 8"/>
          <p:cNvPicPr>
            <a:picLocks noChangeAspect="1"/>
          </p:cNvPicPr>
          <p:nvPr/>
        </p:nvPicPr>
        <p:blipFill>
          <a:blip r:embed="rId4"/>
          <a:stretch>
            <a:fillRect/>
          </a:stretch>
        </p:blipFill>
        <p:spPr>
          <a:xfrm>
            <a:off x="8822152" y="4329888"/>
            <a:ext cx="3227714" cy="1778436"/>
          </a:xfrm>
          <a:prstGeom prst="rect">
            <a:avLst/>
          </a:prstGeom>
        </p:spPr>
      </p:pic>
    </p:spTree>
    <p:custDataLst>
      <p:tags r:id="rId5"/>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142134" y="5497611"/>
            <a:ext cx="2074362" cy="50549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24621" y="5497611"/>
            <a:ext cx="2031325" cy="461665"/>
          </a:xfrm>
          <a:prstGeom prst="rect">
            <a:avLst/>
          </a:prstGeom>
          <a:noFill/>
        </p:spPr>
        <p:txBody>
          <a:bodyPr wrap="none" rtlCol="0">
            <a:spAutoFit/>
          </a:bodyPr>
          <a:lstStyle/>
          <a:p>
            <a:pPr algn="ctr"/>
            <a:r>
              <a:rPr lang="zh-CN" altLang="en-US" sz="2400" b="1" dirty="0">
                <a:solidFill>
                  <a:schemeClr val="bg1"/>
                </a:solidFill>
              </a:rPr>
              <a:t>“工具”面板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68440" y="3620249"/>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9" name="等腰三角形 18"/>
          <p:cNvSpPr/>
          <p:nvPr/>
        </p:nvSpPr>
        <p:spPr>
          <a:xfrm rot="16200000">
            <a:off x="2249476" y="565795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5449" y="4531073"/>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6" name="矩形: 圆角 5"/>
          <p:cNvSpPr/>
          <p:nvPr/>
        </p:nvSpPr>
        <p:spPr>
          <a:xfrm>
            <a:off x="2580631" y="209672"/>
            <a:ext cx="4654203" cy="244749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9</a:t>
            </a:r>
            <a:r>
              <a:rPr kumimoji="0" lang="zh-CN" altLang="en-US" sz="2000" i="0" u="none" strike="noStrike" kern="1200" cap="none" spc="0" normalizeH="0" baseline="0" noProof="0" dirty="0">
                <a:ln>
                  <a:noFill/>
                </a:ln>
                <a:solidFill>
                  <a:srgbClr val="000000"/>
                </a:solidFill>
                <a:effectLst/>
                <a:uLnTx/>
                <a:uFillTx/>
                <a:cs typeface="+mn-ea"/>
                <a:sym typeface="+mn-lt"/>
              </a:rPr>
              <a:t>）矩形工具  </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使用该工具可以创建方形的蒙版。在该工具上按住鼠标左键</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将打开子菜单</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其中包含</a:t>
            </a:r>
            <a:r>
              <a:rPr kumimoji="0" lang="en-US" altLang="zh-CN" sz="2000" i="0" u="none" strike="noStrike" kern="1200" cap="none" spc="0" normalizeH="0" baseline="0" noProof="0" dirty="0">
                <a:ln>
                  <a:noFill/>
                </a:ln>
                <a:solidFill>
                  <a:srgbClr val="000000"/>
                </a:solidFill>
                <a:effectLst/>
                <a:uLnTx/>
                <a:uFillTx/>
                <a:cs typeface="+mn-ea"/>
                <a:sym typeface="+mn-lt"/>
              </a:rPr>
              <a:t>5</a:t>
            </a:r>
            <a:r>
              <a:rPr kumimoji="0" lang="zh-CN" altLang="en-US" sz="2000" i="0" u="none" strike="noStrike" kern="1200" cap="none" spc="0" normalizeH="0" baseline="0" noProof="0" dirty="0">
                <a:ln>
                  <a:noFill/>
                </a:ln>
                <a:solidFill>
                  <a:srgbClr val="000000"/>
                </a:solidFill>
                <a:effectLst/>
                <a:uLnTx/>
                <a:uFillTx/>
                <a:cs typeface="+mn-ea"/>
                <a:sym typeface="+mn-lt"/>
              </a:rPr>
              <a:t>个子工具，可以按需进行绘制区域，如图所示，该工具的快捷键为</a:t>
            </a:r>
            <a:r>
              <a:rPr kumimoji="0" lang="en-US" altLang="zh-CN" sz="2000" i="0" u="none" strike="noStrike" kern="1200" cap="none" spc="0" normalizeH="0" baseline="0" noProof="0" dirty="0">
                <a:ln>
                  <a:noFill/>
                </a:ln>
                <a:solidFill>
                  <a:srgbClr val="000000"/>
                </a:solidFill>
                <a:effectLst/>
                <a:uLnTx/>
                <a:uFillTx/>
                <a:cs typeface="+mn-ea"/>
                <a:sym typeface="+mn-lt"/>
              </a:rPr>
              <a:t>Q</a:t>
            </a:r>
            <a:r>
              <a:rPr kumimoji="0" lang="zh-CN" altLang="en-US" sz="2000" i="0" u="none" strike="noStrike" kern="1200" cap="none" spc="0" normalizeH="0" baseline="0" noProof="0" dirty="0">
                <a:ln>
                  <a:noFill/>
                </a:ln>
                <a:solidFill>
                  <a:srgbClr val="000000"/>
                </a:solidFill>
                <a:effectLst/>
                <a:uLnTx/>
                <a:uFillTx/>
                <a:cs typeface="+mn-ea"/>
                <a:sym typeface="+mn-lt"/>
              </a:rPr>
              <a:t>。</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1"/>
          <a:stretch>
            <a:fillRect/>
          </a:stretch>
        </p:blipFill>
        <p:spPr>
          <a:xfrm>
            <a:off x="7820555" y="209672"/>
            <a:ext cx="3581627" cy="2038030"/>
          </a:xfrm>
          <a:prstGeom prst="rect">
            <a:avLst/>
          </a:prstGeom>
        </p:spPr>
      </p:pic>
      <p:sp>
        <p:nvSpPr>
          <p:cNvPr id="4" name="矩形: 圆角 3"/>
          <p:cNvSpPr/>
          <p:nvPr/>
        </p:nvSpPr>
        <p:spPr>
          <a:xfrm>
            <a:off x="2739343" y="2699395"/>
            <a:ext cx="4593078" cy="184170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en-US" altLang="zh-CN" sz="2000" i="0" u="none" strike="noStrike" kern="1200" cap="none" spc="0" normalizeH="0" baseline="0" noProof="0" dirty="0">
                <a:ln>
                  <a:noFill/>
                </a:ln>
                <a:solidFill>
                  <a:srgbClr val="000000"/>
                </a:solidFill>
                <a:effectLst/>
                <a:uLnTx/>
                <a:uFillTx/>
                <a:cs typeface="+mn-ea"/>
                <a:sym typeface="+mn-lt"/>
              </a:rPr>
              <a:t>10</a:t>
            </a:r>
            <a:r>
              <a:rPr kumimoji="0" lang="zh-CN" altLang="en-US" sz="2000" i="0" u="none" strike="noStrike" kern="1200" cap="none" spc="0" normalizeH="0" baseline="0" noProof="0" dirty="0">
                <a:ln>
                  <a:noFill/>
                </a:ln>
                <a:solidFill>
                  <a:srgbClr val="000000"/>
                </a:solidFill>
                <a:effectLst/>
                <a:uLnTx/>
                <a:uFillTx/>
                <a:cs typeface="+mn-ea"/>
                <a:sym typeface="+mn-lt"/>
              </a:rPr>
              <a:t>）钢笔工具</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使用该工具可以创建任意形状的蒙版。在该工具上按住鼠标左键，将打开子菜单</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其中包含</a:t>
            </a:r>
            <a:r>
              <a:rPr kumimoji="0" lang="en-US" altLang="zh-CN" sz="2000" i="0" u="none" strike="noStrike" kern="1200" cap="none" spc="0" normalizeH="0" baseline="0" noProof="0" dirty="0">
                <a:ln>
                  <a:noFill/>
                </a:ln>
                <a:solidFill>
                  <a:srgbClr val="000000"/>
                </a:solidFill>
                <a:effectLst/>
                <a:uLnTx/>
                <a:uFillTx/>
                <a:cs typeface="+mn-ea"/>
                <a:sym typeface="+mn-lt"/>
              </a:rPr>
              <a:t>5</a:t>
            </a:r>
            <a:r>
              <a:rPr kumimoji="0" lang="zh-CN" altLang="en-US" sz="2000" i="0" u="none" strike="noStrike" kern="1200" cap="none" spc="0" normalizeH="0" baseline="0" noProof="0" dirty="0">
                <a:ln>
                  <a:noFill/>
                </a:ln>
                <a:solidFill>
                  <a:srgbClr val="000000"/>
                </a:solidFill>
                <a:effectLst/>
                <a:uLnTx/>
                <a:uFillTx/>
                <a:cs typeface="+mn-ea"/>
                <a:sym typeface="+mn-lt"/>
              </a:rPr>
              <a:t>个子工具</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如图所示，该工具的快捷键为</a:t>
            </a:r>
            <a:r>
              <a:rPr kumimoji="0" lang="en-US" altLang="zh-CN" sz="2000" i="0" u="none" strike="noStrike" kern="1200" cap="none" spc="0" normalizeH="0" baseline="0" noProof="0" dirty="0">
                <a:ln>
                  <a:noFill/>
                </a:ln>
                <a:solidFill>
                  <a:srgbClr val="000000"/>
                </a:solidFill>
                <a:effectLst/>
                <a:uLnTx/>
                <a:uFillTx/>
                <a:cs typeface="+mn-ea"/>
                <a:sym typeface="+mn-lt"/>
              </a:rPr>
              <a:t>G</a:t>
            </a:r>
            <a:r>
              <a:rPr kumimoji="0" lang="zh-CN" altLang="en-US" sz="2000" i="0" u="none" strike="noStrike" kern="1200" cap="none" spc="0" normalizeH="0" baseline="0" noProof="0" dirty="0">
                <a:ln>
                  <a:noFill/>
                </a:ln>
                <a:solidFill>
                  <a:srgbClr val="000000"/>
                </a:solidFill>
                <a:effectLst/>
                <a:uLnTx/>
                <a:uFillTx/>
                <a:cs typeface="+mn-ea"/>
                <a:sym typeface="+mn-lt"/>
              </a:rPr>
              <a:t>。</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5" name="图片 4"/>
          <p:cNvPicPr>
            <a:picLocks noChangeAspect="1"/>
          </p:cNvPicPr>
          <p:nvPr/>
        </p:nvPicPr>
        <p:blipFill>
          <a:blip r:embed="rId2"/>
          <a:stretch>
            <a:fillRect/>
          </a:stretch>
        </p:blipFill>
        <p:spPr>
          <a:xfrm>
            <a:off x="7825175" y="2633639"/>
            <a:ext cx="3537356" cy="1973220"/>
          </a:xfrm>
          <a:prstGeom prst="rect">
            <a:avLst/>
          </a:prstGeom>
        </p:spPr>
      </p:pic>
      <p:pic>
        <p:nvPicPr>
          <p:cNvPr id="7" name="图片 6"/>
          <p:cNvPicPr>
            <a:picLocks noChangeAspect="1"/>
          </p:cNvPicPr>
          <p:nvPr/>
        </p:nvPicPr>
        <p:blipFill>
          <a:blip r:embed="rId3"/>
          <a:stretch>
            <a:fillRect/>
          </a:stretch>
        </p:blipFill>
        <p:spPr>
          <a:xfrm>
            <a:off x="4495608" y="500893"/>
            <a:ext cx="231668" cy="231668"/>
          </a:xfrm>
          <a:prstGeom prst="rect">
            <a:avLst/>
          </a:prstGeom>
        </p:spPr>
      </p:pic>
      <p:sp>
        <p:nvSpPr>
          <p:cNvPr id="2" name="矩形: 圆角 1"/>
          <p:cNvSpPr/>
          <p:nvPr/>
        </p:nvSpPr>
        <p:spPr>
          <a:xfrm>
            <a:off x="2646715" y="4785508"/>
            <a:ext cx="6898569" cy="121759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11</a:t>
            </a:r>
            <a:r>
              <a:rPr kumimoji="0" lang="zh-CN" altLang="en-US" sz="2000" i="0" u="none" strike="noStrike" kern="1200" cap="none" spc="0" normalizeH="0" baseline="0" noProof="0" dirty="0">
                <a:ln>
                  <a:noFill/>
                </a:ln>
                <a:solidFill>
                  <a:srgbClr val="000000"/>
                </a:solidFill>
                <a:effectLst/>
                <a:uLnTx/>
                <a:uFillTx/>
                <a:cs typeface="+mn-ea"/>
                <a:sym typeface="+mn-lt"/>
              </a:rPr>
              <a:t>）文字工具：在该工具上按住鼠标左键，将打开子菜单，其中包含两个子工具，分别为横排文字工具和直排文字工具，如图所示，该工具的快捷键为</a:t>
            </a:r>
            <a:r>
              <a:rPr kumimoji="0" lang="en-US" altLang="zh-CN" sz="2000" i="0" u="none" strike="noStrike" kern="1200" cap="none" spc="0" normalizeH="0" baseline="0" noProof="0" dirty="0" err="1">
                <a:ln>
                  <a:noFill/>
                </a:ln>
                <a:solidFill>
                  <a:srgbClr val="000000"/>
                </a:solidFill>
                <a:effectLst/>
                <a:uLnTx/>
                <a:uFillTx/>
                <a:cs typeface="+mn-ea"/>
                <a:sym typeface="+mn-lt"/>
              </a:rPr>
              <a:t>Ctrl+T</a:t>
            </a:r>
            <a:r>
              <a:rPr kumimoji="0" lang="zh-CN" altLang="en-US" sz="2000" i="0" u="none" strike="noStrike" kern="1200" cap="none" spc="0" normalizeH="0" baseline="0" noProof="0" dirty="0">
                <a:ln>
                  <a:noFill/>
                </a:ln>
                <a:solidFill>
                  <a:srgbClr val="000000"/>
                </a:solidFill>
                <a:effectLst/>
                <a:uLnTx/>
                <a:uFillTx/>
                <a:cs typeface="+mn-ea"/>
                <a:sym typeface="+mn-lt"/>
              </a:rPr>
              <a:t>。</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8" name="图片 7"/>
          <p:cNvPicPr>
            <a:picLocks noChangeAspect="1"/>
          </p:cNvPicPr>
          <p:nvPr/>
        </p:nvPicPr>
        <p:blipFill>
          <a:blip r:embed="rId4"/>
          <a:stretch>
            <a:fillRect/>
          </a:stretch>
        </p:blipFill>
        <p:spPr>
          <a:xfrm>
            <a:off x="9611368" y="5248502"/>
            <a:ext cx="2170364" cy="384081"/>
          </a:xfrm>
          <a:prstGeom prst="rect">
            <a:avLst/>
          </a:prstGeom>
        </p:spPr>
      </p:pic>
    </p:spTree>
    <p:custDataLst>
      <p:tags r:id="rId5"/>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142134" y="5497611"/>
            <a:ext cx="2074362" cy="50549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24621" y="5497611"/>
            <a:ext cx="2031325" cy="461665"/>
          </a:xfrm>
          <a:prstGeom prst="rect">
            <a:avLst/>
          </a:prstGeom>
          <a:noFill/>
        </p:spPr>
        <p:txBody>
          <a:bodyPr wrap="none" rtlCol="0">
            <a:spAutoFit/>
          </a:bodyPr>
          <a:lstStyle/>
          <a:p>
            <a:pPr algn="ctr"/>
            <a:r>
              <a:rPr lang="zh-CN" altLang="en-US" sz="2400" b="1" dirty="0">
                <a:solidFill>
                  <a:schemeClr val="bg1"/>
                </a:solidFill>
              </a:rPr>
              <a:t>“工具”面板</a:t>
            </a:r>
            <a:endParaRPr lang="zh-CN" altLang="en-US" sz="2400" b="1" dirty="0">
              <a:solidFill>
                <a:schemeClr val="bg1"/>
              </a:solidFill>
            </a:endParaRPr>
          </a:p>
        </p:txBody>
      </p:sp>
      <p:sp>
        <p:nvSpPr>
          <p:cNvPr id="15" name="文本框 14"/>
          <p:cNvSpPr txBox="1"/>
          <p:nvPr/>
        </p:nvSpPr>
        <p:spPr>
          <a:xfrm>
            <a:off x="495564" y="86002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461663" y="1757822"/>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68440" y="26556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“项目”面板</a:t>
            </a:r>
            <a:endParaRPr lang="zh-CN" altLang="en-US" sz="2400" dirty="0">
              <a:solidFill>
                <a:schemeClr val="tx1">
                  <a:lumMod val="75000"/>
                  <a:lumOff val="25000"/>
                </a:schemeClr>
              </a:solidFill>
            </a:endParaRPr>
          </a:p>
        </p:txBody>
      </p:sp>
      <p:sp>
        <p:nvSpPr>
          <p:cNvPr id="18" name="文本框 17"/>
          <p:cNvSpPr txBox="1"/>
          <p:nvPr/>
        </p:nvSpPr>
        <p:spPr>
          <a:xfrm>
            <a:off x="68440" y="3620249"/>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“合成”面板</a:t>
            </a:r>
            <a:endParaRPr lang="zh-CN" altLang="en-US" sz="2400" dirty="0">
              <a:solidFill>
                <a:schemeClr val="tx1">
                  <a:lumMod val="75000"/>
                  <a:lumOff val="25000"/>
                </a:schemeClr>
              </a:solidFill>
            </a:endParaRPr>
          </a:p>
        </p:txBody>
      </p:sp>
      <p:sp>
        <p:nvSpPr>
          <p:cNvPr id="19" name="等腰三角形 18"/>
          <p:cNvSpPr/>
          <p:nvPr/>
        </p:nvSpPr>
        <p:spPr>
          <a:xfrm rot="16200000">
            <a:off x="2249476" y="565795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5449" y="4531073"/>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“时间轴”面板</a:t>
            </a:r>
            <a:endParaRPr lang="zh-CN" altLang="en-US" sz="2400" dirty="0">
              <a:solidFill>
                <a:schemeClr val="tx1">
                  <a:lumMod val="75000"/>
                  <a:lumOff val="25000"/>
                </a:schemeClr>
              </a:solidFill>
            </a:endParaRPr>
          </a:p>
        </p:txBody>
      </p:sp>
      <p:sp>
        <p:nvSpPr>
          <p:cNvPr id="5" name="矩形: 圆角 4"/>
          <p:cNvSpPr/>
          <p:nvPr/>
        </p:nvSpPr>
        <p:spPr>
          <a:xfrm>
            <a:off x="2506659" y="214483"/>
            <a:ext cx="9473675" cy="244113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12</a:t>
            </a:r>
            <a:r>
              <a:rPr kumimoji="0" lang="zh-CN" altLang="en-US" sz="2000" i="0" u="none" strike="noStrike" kern="1200" cap="none" spc="0" normalizeH="0" baseline="0" noProof="0" dirty="0">
                <a:ln>
                  <a:noFill/>
                </a:ln>
                <a:solidFill>
                  <a:srgbClr val="000000"/>
                </a:solidFill>
                <a:effectLst/>
                <a:uLnTx/>
                <a:uFillTx/>
                <a:cs typeface="+mn-ea"/>
                <a:sym typeface="+mn-lt"/>
              </a:rPr>
              <a:t>）绘图工具</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该工具组由画笔工具、仿制图章工具和橡皮擦工具组成，该工具的快捷键为</a:t>
            </a:r>
            <a:r>
              <a:rPr kumimoji="0" lang="en-US" altLang="zh-CN" sz="2000" i="0" u="none" strike="noStrike" kern="1200" cap="none" spc="0" normalizeH="0" baseline="0" noProof="0" dirty="0" err="1">
                <a:ln>
                  <a:noFill/>
                </a:ln>
                <a:solidFill>
                  <a:srgbClr val="000000"/>
                </a:solidFill>
                <a:effectLst/>
                <a:uLnTx/>
                <a:uFillTx/>
                <a:cs typeface="+mn-ea"/>
                <a:sym typeface="+mn-lt"/>
              </a:rPr>
              <a:t>Ctrl+B</a:t>
            </a:r>
            <a:r>
              <a:rPr kumimoji="0" lang="zh-CN" altLang="en-US" sz="2000" i="0" u="none" strike="noStrike" kern="1200" cap="none" spc="0" normalizeH="0" baseline="0" noProof="0" dirty="0">
                <a:ln>
                  <a:noFill/>
                </a:ln>
                <a:solidFill>
                  <a:srgbClr val="000000"/>
                </a:solidFill>
                <a:effectLst/>
                <a:uLnTx/>
                <a:uFillTx/>
                <a:cs typeface="+mn-ea"/>
                <a:sym typeface="+mn-lt"/>
              </a:rPr>
              <a:t>。</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13</a:t>
            </a:r>
            <a:r>
              <a:rPr kumimoji="0" lang="zh-CN" altLang="en-US" sz="2000" i="0" u="none" strike="noStrike" kern="1200" cap="none" spc="0" normalizeH="0" baseline="0" noProof="0" dirty="0">
                <a:ln>
                  <a:noFill/>
                </a:ln>
                <a:solidFill>
                  <a:srgbClr val="000000"/>
                </a:solidFill>
                <a:effectLst/>
                <a:uLnTx/>
                <a:uFillTx/>
                <a:cs typeface="+mn-ea"/>
                <a:sym typeface="+mn-lt"/>
              </a:rPr>
              <a:t>）画笔工具</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使用该工具可以在图层上绘制需要的图像，但该工具不能单独使用，需要配合“绘画”面板、“画笔”面板</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起使用。</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14</a:t>
            </a:r>
            <a:r>
              <a:rPr kumimoji="0" lang="zh-CN" altLang="en-US" sz="2000" i="0" u="none" strike="noStrike" kern="1200" cap="none" spc="0" normalizeH="0" baseline="0" noProof="0" dirty="0">
                <a:ln>
                  <a:noFill/>
                </a:ln>
                <a:solidFill>
                  <a:srgbClr val="000000"/>
                </a:solidFill>
                <a:effectLst/>
                <a:uLnTx/>
                <a:uFillTx/>
                <a:cs typeface="+mn-ea"/>
                <a:sym typeface="+mn-lt"/>
              </a:rPr>
              <a:t>）仿制图章工具</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该工具和</a:t>
            </a:r>
            <a:r>
              <a:rPr kumimoji="0" lang="en-US" altLang="zh-CN" sz="2000" i="0" u="none" strike="noStrike" kern="1200" cap="none" spc="0" normalizeH="0" baseline="0" noProof="0" dirty="0">
                <a:ln>
                  <a:noFill/>
                </a:ln>
                <a:solidFill>
                  <a:srgbClr val="000000"/>
                </a:solidFill>
                <a:effectLst/>
                <a:uLnTx/>
                <a:uFillTx/>
                <a:cs typeface="+mn-ea"/>
                <a:sym typeface="+mn-lt"/>
              </a:rPr>
              <a:t>Photoshop</a:t>
            </a:r>
            <a:r>
              <a:rPr kumimoji="0" lang="zh-CN" altLang="en-US" sz="2000" i="0" u="none" strike="noStrike" kern="1200" cap="none" spc="0" normalizeH="0" baseline="0" noProof="0" dirty="0">
                <a:ln>
                  <a:noFill/>
                </a:ln>
                <a:solidFill>
                  <a:srgbClr val="000000"/>
                </a:solidFill>
                <a:effectLst/>
                <a:uLnTx/>
                <a:uFillTx/>
                <a:cs typeface="+mn-ea"/>
                <a:sym typeface="+mn-lt"/>
              </a:rPr>
              <a:t>中的“仿制图章工具”</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样，可以复制需要的图像并将其应用于其他部分，生成相同的内容。</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sp>
        <p:nvSpPr>
          <p:cNvPr id="3" name="矩形: 圆角 2"/>
          <p:cNvSpPr/>
          <p:nvPr/>
        </p:nvSpPr>
        <p:spPr>
          <a:xfrm>
            <a:off x="2506659" y="2861733"/>
            <a:ext cx="6967542" cy="358139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15</a:t>
            </a:r>
            <a:r>
              <a:rPr kumimoji="0" lang="zh-CN" altLang="en-US" sz="2000" i="0" u="none" strike="noStrike" kern="1200" cap="none" spc="0" normalizeH="0" baseline="0" noProof="0" dirty="0">
                <a:ln>
                  <a:noFill/>
                </a:ln>
                <a:solidFill>
                  <a:srgbClr val="000000"/>
                </a:solidFill>
                <a:effectLst/>
                <a:uLnTx/>
                <a:uFillTx/>
                <a:cs typeface="+mn-ea"/>
                <a:sym typeface="+mn-lt"/>
              </a:rPr>
              <a:t>）橡皮擦工具</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使用该工具可以擦除图像</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可以通过调节它的笔触大小来控制擦除区域的大小。</a:t>
            </a:r>
            <a:endParaRPr kumimoji="0" lang="en-US" altLang="zh-CN"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16</a:t>
            </a:r>
            <a:r>
              <a:rPr kumimoji="0" lang="zh-CN" altLang="en-US" sz="2000" i="0" u="none" strike="noStrike" kern="1200" cap="none" spc="0" normalizeH="0" baseline="0" noProof="0" dirty="0">
                <a:ln>
                  <a:noFill/>
                </a:ln>
                <a:solidFill>
                  <a:srgbClr val="000000"/>
                </a:solidFill>
                <a:effectLst/>
                <a:uLnTx/>
                <a:uFillTx/>
                <a:cs typeface="+mn-ea"/>
                <a:sym typeface="+mn-lt"/>
              </a:rPr>
              <a:t>） </a:t>
            </a:r>
            <a:r>
              <a:rPr kumimoji="0" lang="en-US" altLang="zh-CN" sz="2000" i="0" u="none" strike="noStrike" kern="1200" cap="none" spc="0" normalizeH="0" baseline="0" noProof="0" dirty="0">
                <a:ln>
                  <a:noFill/>
                </a:ln>
                <a:solidFill>
                  <a:srgbClr val="000000"/>
                </a:solidFill>
                <a:effectLst/>
                <a:uLnTx/>
                <a:uFillTx/>
                <a:cs typeface="+mn-ea"/>
                <a:sym typeface="+mn-lt"/>
              </a:rPr>
              <a:t>Roto:</a:t>
            </a:r>
            <a:r>
              <a:rPr kumimoji="0" lang="zh-CN" altLang="en-US" sz="2000" i="0" u="none" strike="noStrike" kern="1200" cap="none" spc="0" normalizeH="0" baseline="0" noProof="0" dirty="0">
                <a:ln>
                  <a:noFill/>
                </a:ln>
                <a:solidFill>
                  <a:srgbClr val="000000"/>
                </a:solidFill>
                <a:effectLst/>
                <a:uLnTx/>
                <a:uFillTx/>
                <a:cs typeface="+mn-ea"/>
                <a:sym typeface="+mn-lt"/>
              </a:rPr>
              <a:t>使用该工具可以对画面进行自动抠像处理，适用于颜色对比强烈的画面，该工具的快捷健为</a:t>
            </a:r>
            <a:r>
              <a:rPr kumimoji="0" lang="en-US" altLang="zh-CN" sz="2000" i="0" u="none" strike="noStrike" kern="1200" cap="none" spc="0" normalizeH="0" baseline="0" noProof="0" dirty="0" err="1">
                <a:ln>
                  <a:noFill/>
                </a:ln>
                <a:solidFill>
                  <a:srgbClr val="000000"/>
                </a:solidFill>
                <a:effectLst/>
                <a:uLnTx/>
                <a:uFillTx/>
                <a:cs typeface="+mn-ea"/>
                <a:sym typeface="+mn-lt"/>
              </a:rPr>
              <a:t>Alt+W</a:t>
            </a:r>
            <a:r>
              <a:rPr kumimoji="0" lang="zh-CN" altLang="en-US" sz="2000" i="0" u="none" strike="noStrike" kern="1200" cap="none" spc="0" normalizeH="0" baseline="0" noProof="0" dirty="0">
                <a:ln>
                  <a:noFill/>
                </a:ln>
                <a:solidFill>
                  <a:srgbClr val="000000"/>
                </a:solidFill>
                <a:effectLst/>
                <a:uLnTx/>
                <a:uFillTx/>
                <a:cs typeface="+mn-ea"/>
                <a:sym typeface="+mn-lt"/>
              </a:rPr>
              <a:t>。</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17</a:t>
            </a:r>
            <a:r>
              <a:rPr kumimoji="0" lang="zh-CN" altLang="en-US" sz="2000" i="0" u="none" strike="noStrike" kern="1200" cap="none" spc="0" normalizeH="0" baseline="0" noProof="0" dirty="0">
                <a:ln>
                  <a:noFill/>
                </a:ln>
                <a:solidFill>
                  <a:srgbClr val="000000"/>
                </a:solidFill>
                <a:effectLst/>
                <a:uLnTx/>
                <a:uFillTx/>
                <a:cs typeface="+mn-ea"/>
                <a:sym typeface="+mn-lt"/>
              </a:rPr>
              <a:t>）操控点工具</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在该工具上按住鼠标左键，将打开子菜单</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如图所示。使用操控点工具可以为光栅图像或矢量图形快速创建出非常自然的动画，该工具的快捷键为</a:t>
            </a:r>
            <a:r>
              <a:rPr kumimoji="0" lang="en-US" altLang="zh-CN" sz="2000" i="0" u="none" strike="noStrike" kern="1200" cap="none" spc="0" normalizeH="0" baseline="0" noProof="0" dirty="0" err="1">
                <a:ln>
                  <a:noFill/>
                </a:ln>
                <a:solidFill>
                  <a:srgbClr val="000000"/>
                </a:solidFill>
                <a:effectLst/>
                <a:uLnTx/>
                <a:uFillTx/>
                <a:cs typeface="+mn-ea"/>
                <a:sym typeface="+mn-lt"/>
              </a:rPr>
              <a:t>Ctrl+P</a:t>
            </a:r>
            <a:r>
              <a:rPr kumimoji="0" lang="zh-CN" altLang="en-US" sz="2000" i="0" u="none" strike="noStrike" kern="1200" cap="none" spc="0" normalizeH="0" baseline="0" noProof="0" dirty="0">
                <a:ln>
                  <a:noFill/>
                </a:ln>
                <a:solidFill>
                  <a:srgbClr val="000000"/>
                </a:solidFill>
                <a:effectLst/>
                <a:uLnTx/>
                <a:uFillTx/>
                <a:cs typeface="+mn-ea"/>
                <a:sym typeface="+mn-lt"/>
              </a:rPr>
              <a:t>。</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4" name="图片 3"/>
          <p:cNvPicPr>
            <a:picLocks noChangeAspect="1"/>
          </p:cNvPicPr>
          <p:nvPr/>
        </p:nvPicPr>
        <p:blipFill>
          <a:blip r:embed="rId1"/>
          <a:stretch>
            <a:fillRect/>
          </a:stretch>
        </p:blipFill>
        <p:spPr>
          <a:xfrm>
            <a:off x="9507572" y="3954981"/>
            <a:ext cx="2615988" cy="1152183"/>
          </a:xfrm>
          <a:prstGeom prst="rect">
            <a:avLst/>
          </a:prstGeom>
        </p:spPr>
      </p:pic>
    </p:spTree>
    <p:custDataLst>
      <p:tags r:id="rId2"/>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3</a:t>
            </a:r>
            <a:endParaRPr lang="zh-CN" altLang="en-US" sz="2400" b="1" dirty="0">
              <a:solidFill>
                <a:schemeClr val="bg1"/>
              </a:solidFill>
            </a:endParaRPr>
          </a:p>
        </p:txBody>
      </p:sp>
      <p:sp>
        <p:nvSpPr>
          <p:cNvPr id="49" name="文本框 48"/>
          <p:cNvSpPr txBox="1"/>
          <p:nvPr/>
        </p:nvSpPr>
        <p:spPr>
          <a:xfrm>
            <a:off x="5388113" y="3013502"/>
            <a:ext cx="1415772" cy="830997"/>
          </a:xfrm>
          <a:prstGeom prst="rect">
            <a:avLst/>
          </a:prstGeom>
          <a:noFill/>
        </p:spPr>
        <p:txBody>
          <a:bodyPr wrap="none" rtlCol="0">
            <a:spAutoFit/>
          </a:bodyPr>
          <a:lstStyle/>
          <a:p>
            <a:pPr algn="ctr"/>
            <a:r>
              <a:rPr lang="zh-CN" altLang="en-US" sz="4800" b="1" dirty="0">
                <a:solidFill>
                  <a:schemeClr val="bg1"/>
                </a:solidFill>
              </a:rPr>
              <a:t>菜单</a:t>
            </a:r>
            <a:endParaRPr lang="zh-CN" altLang="en-US" sz="4800" b="1" dirty="0">
              <a:solidFill>
                <a:schemeClr val="bg1"/>
              </a:solidFill>
            </a:endParaRP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454520" y="256318"/>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61659" y="319644"/>
            <a:ext cx="1415773" cy="461665"/>
          </a:xfrm>
          <a:prstGeom prst="rect">
            <a:avLst/>
          </a:prstGeom>
          <a:noFill/>
        </p:spPr>
        <p:txBody>
          <a:bodyPr wrap="none" rtlCol="0">
            <a:spAutoFit/>
          </a:bodyPr>
          <a:lstStyle/>
          <a:p>
            <a:pPr algn="ctr"/>
            <a:r>
              <a:rPr lang="zh-CN" altLang="en-US" sz="2400" b="1" dirty="0">
                <a:solidFill>
                  <a:schemeClr val="bg1"/>
                </a:solidFill>
              </a:rPr>
              <a:t>本节概论</a:t>
            </a:r>
            <a:endParaRPr lang="zh-CN" altLang="en-US" sz="2400" b="1" dirty="0">
              <a:solidFill>
                <a:schemeClr val="bg1"/>
              </a:solidFill>
            </a:endParaRPr>
          </a:p>
        </p:txBody>
      </p:sp>
      <p:sp>
        <p:nvSpPr>
          <p:cNvPr id="15" name="文本框 14"/>
          <p:cNvSpPr txBox="1"/>
          <p:nvPr/>
        </p:nvSpPr>
        <p:spPr>
          <a:xfrm>
            <a:off x="515480" y="951330"/>
            <a:ext cx="1402080" cy="46037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6" name="文本框 15"/>
          <p:cNvSpPr txBox="1"/>
          <p:nvPr/>
        </p:nvSpPr>
        <p:spPr>
          <a:xfrm>
            <a:off x="128413" y="138275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“文件”菜单</a:t>
            </a:r>
            <a:endParaRPr lang="zh-CN" altLang="en-US" sz="2400" dirty="0">
              <a:solidFill>
                <a:schemeClr val="tx1">
                  <a:lumMod val="75000"/>
                  <a:lumOff val="25000"/>
                </a:schemeClr>
              </a:solidFill>
            </a:endParaRPr>
          </a:p>
        </p:txBody>
      </p:sp>
      <p:sp>
        <p:nvSpPr>
          <p:cNvPr id="17" name="文本框 16"/>
          <p:cNvSpPr txBox="1"/>
          <p:nvPr/>
        </p:nvSpPr>
        <p:spPr>
          <a:xfrm>
            <a:off x="128407" y="192087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“编辑”菜单</a:t>
            </a:r>
            <a:endParaRPr lang="zh-CN" altLang="en-US" sz="2400" dirty="0">
              <a:solidFill>
                <a:schemeClr val="tx1">
                  <a:lumMod val="75000"/>
                  <a:lumOff val="25000"/>
                </a:schemeClr>
              </a:solidFill>
            </a:endParaRPr>
          </a:p>
        </p:txBody>
      </p:sp>
      <p:sp>
        <p:nvSpPr>
          <p:cNvPr id="18" name="文本框 17"/>
          <p:cNvSpPr txBox="1"/>
          <p:nvPr/>
        </p:nvSpPr>
        <p:spPr>
          <a:xfrm>
            <a:off x="128407" y="2443601"/>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“合成”菜单</a:t>
            </a:r>
            <a:endParaRPr lang="zh-CN" altLang="en-US" sz="2400" dirty="0">
              <a:solidFill>
                <a:schemeClr val="tx1">
                  <a:lumMod val="75000"/>
                  <a:lumOff val="25000"/>
                </a:schemeClr>
              </a:solidFill>
            </a:endParaRPr>
          </a:p>
        </p:txBody>
      </p:sp>
      <p:sp>
        <p:nvSpPr>
          <p:cNvPr id="19" name="等腰三角形 18"/>
          <p:cNvSpPr/>
          <p:nvPr/>
        </p:nvSpPr>
        <p:spPr>
          <a:xfrm rot="16200000">
            <a:off x="2242201" y="43143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56189" y="471932"/>
            <a:ext cx="8048843" cy="1232297"/>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After Effects 2022</a:t>
            </a:r>
            <a:r>
              <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的菜单栏中共有</a:t>
            </a:r>
            <a:r>
              <a:rPr kumimoji="0" lang="en-US" altLang="zh-CN"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9</a:t>
            </a:r>
            <a:r>
              <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个菜单，分别是“文件”“编辑”、</a:t>
            </a:r>
            <a:endPar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“合成”、“图层”、“效果”、“动画”、“视图”、“窗口”、“帮助”菜单</a:t>
            </a:r>
            <a:r>
              <a:rPr kumimoji="0" lang="en-US" altLang="zh-CN"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a:t>
            </a:r>
            <a:r>
              <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如图所示。</a:t>
            </a:r>
            <a:endPar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endParaRPr>
          </a:p>
        </p:txBody>
      </p:sp>
      <p:sp>
        <p:nvSpPr>
          <p:cNvPr id="10" name="文本框 9"/>
          <p:cNvSpPr txBox="1"/>
          <p:nvPr/>
        </p:nvSpPr>
        <p:spPr>
          <a:xfrm>
            <a:off x="128408" y="2986602"/>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“图层”菜单</a:t>
            </a:r>
            <a:endParaRPr lang="zh-CN" altLang="en-US" sz="2400" dirty="0">
              <a:solidFill>
                <a:schemeClr val="tx1">
                  <a:lumMod val="75000"/>
                  <a:lumOff val="25000"/>
                </a:schemeClr>
              </a:solidFill>
            </a:endParaRPr>
          </a:p>
        </p:txBody>
      </p:sp>
      <p:pic>
        <p:nvPicPr>
          <p:cNvPr id="2" name="图片 1"/>
          <p:cNvPicPr>
            <a:picLocks noChangeAspect="1"/>
          </p:cNvPicPr>
          <p:nvPr/>
        </p:nvPicPr>
        <p:blipFill>
          <a:blip r:embed="rId1"/>
          <a:stretch>
            <a:fillRect/>
          </a:stretch>
        </p:blipFill>
        <p:spPr>
          <a:xfrm>
            <a:off x="4855018" y="1875514"/>
            <a:ext cx="4432176" cy="170703"/>
          </a:xfrm>
          <a:prstGeom prst="rect">
            <a:avLst/>
          </a:prstGeom>
        </p:spPr>
      </p:pic>
      <p:graphicFrame>
        <p:nvGraphicFramePr>
          <p:cNvPr id="3" name="表格 2"/>
          <p:cNvGraphicFramePr>
            <a:graphicFrameLocks noGrp="1"/>
          </p:cNvGraphicFramePr>
          <p:nvPr/>
        </p:nvGraphicFramePr>
        <p:xfrm>
          <a:off x="3018037" y="2495902"/>
          <a:ext cx="8325148" cy="3680790"/>
        </p:xfrm>
        <a:graphic>
          <a:graphicData uri="http://schemas.openxmlformats.org/drawingml/2006/table">
            <a:tbl>
              <a:tblPr firstRow="1" firstCol="1" bandRow="1">
                <a:tableStyleId>{5C22544A-7EE6-4342-B048-85BDC9FD1C3A}</a:tableStyleId>
              </a:tblPr>
              <a:tblGrid>
                <a:gridCol w="1256597"/>
                <a:gridCol w="1918010"/>
                <a:gridCol w="3231846"/>
                <a:gridCol w="1918695"/>
              </a:tblGrid>
              <a:tr h="256154">
                <a:tc rowSpan="9">
                  <a:txBody>
                    <a:bodyPr/>
                    <a:lstStyle/>
                    <a:p>
                      <a:pPr indent="266700" algn="ctr">
                        <a:tabLst>
                          <a:tab pos="4519930" algn="l"/>
                        </a:tabLst>
                      </a:pPr>
                      <a:r>
                        <a:rPr lang="en-US" sz="1200" kern="100" dirty="0">
                          <a:effectLst/>
                        </a:rPr>
                        <a:t> </a:t>
                      </a:r>
                      <a:endParaRPr lang="zh-CN" sz="1050" kern="100" dirty="0">
                        <a:effectLst/>
                      </a:endParaRPr>
                    </a:p>
                    <a:p>
                      <a:pPr indent="266700" algn="ctr">
                        <a:tabLst>
                          <a:tab pos="4519930" algn="l"/>
                        </a:tabLst>
                      </a:pPr>
                      <a:r>
                        <a:rPr lang="en-US" sz="1200" kern="100" dirty="0">
                          <a:effectLst/>
                        </a:rPr>
                        <a:t> </a:t>
                      </a:r>
                      <a:endParaRPr lang="zh-CN" sz="1050" kern="100" dirty="0">
                        <a:effectLst/>
                      </a:endParaRPr>
                    </a:p>
                    <a:p>
                      <a:pPr indent="266700" algn="ctr">
                        <a:tabLst>
                          <a:tab pos="4519930" algn="l"/>
                        </a:tabLst>
                      </a:pPr>
                      <a:r>
                        <a:rPr lang="zh-CN" sz="3600" kern="100" dirty="0">
                          <a:effectLst/>
                        </a:rPr>
                        <a:t>菜单栏内容</a:t>
                      </a:r>
                      <a:endParaRPr lang="zh-CN" sz="3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vert="eaVert" anchor="ctr"/>
                </a:tc>
                <a:tc>
                  <a:txBody>
                    <a:bodyPr/>
                    <a:lstStyle/>
                    <a:p>
                      <a:pPr indent="304800" algn="ctr">
                        <a:tabLst>
                          <a:tab pos="4519930" algn="l"/>
                        </a:tabLst>
                      </a:pPr>
                      <a:r>
                        <a:rPr lang="zh-CN" sz="1200" kern="100">
                          <a:effectLst/>
                        </a:rPr>
                        <a:t>名称</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304800" algn="ctr">
                        <a:tabLst>
                          <a:tab pos="4519930" algn="l"/>
                        </a:tabLst>
                      </a:pPr>
                      <a:r>
                        <a:rPr lang="zh-CN" sz="1200" kern="100" dirty="0">
                          <a:effectLst/>
                        </a:rPr>
                        <a:t>作用</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304800" algn="ctr">
                        <a:tabLst>
                          <a:tab pos="4519930" algn="l"/>
                        </a:tabLst>
                      </a:pPr>
                      <a:r>
                        <a:rPr lang="zh-CN" sz="1200" kern="100" dirty="0">
                          <a:effectLst/>
                        </a:rPr>
                        <a:t>重要性</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r>
              <a:tr h="512308">
                <a:tc vMerge="1">
                  <a:tcPr/>
                </a:tc>
                <a:tc>
                  <a:txBody>
                    <a:bodyPr/>
                    <a:lstStyle/>
                    <a:p>
                      <a:pPr indent="304800" algn="ctr">
                        <a:tabLst>
                          <a:tab pos="4519930" algn="l"/>
                        </a:tabLst>
                      </a:pPr>
                      <a:r>
                        <a:rPr lang="zh-CN" sz="1200" kern="100" dirty="0">
                          <a:effectLst/>
                        </a:rPr>
                        <a:t>文件</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266700" algn="ctr">
                        <a:tabLst>
                          <a:tab pos="4519930" algn="l"/>
                        </a:tabLst>
                      </a:pPr>
                      <a:r>
                        <a:rPr lang="zh-CN" sz="1200" kern="100" dirty="0">
                          <a:effectLst/>
                        </a:rPr>
                        <a:t>用于执行针对项目文件的一些基本操作。</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tabLst>
                          <a:tab pos="4519930" algn="l"/>
                        </a:tabLst>
                      </a:pPr>
                      <a:r>
                        <a:rPr lang="zh-CN" sz="1200" kern="100">
                          <a:effectLst/>
                        </a:rPr>
                        <a:t>☆☆☆☆</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r>
              <a:tr h="343851">
                <a:tc vMerge="1">
                  <a:tcPr/>
                </a:tc>
                <a:tc>
                  <a:txBody>
                    <a:bodyPr/>
                    <a:lstStyle/>
                    <a:p>
                      <a:pPr indent="304800" algn="ctr">
                        <a:tabLst>
                          <a:tab pos="4519930" algn="l"/>
                        </a:tabLst>
                      </a:pPr>
                      <a:r>
                        <a:rPr lang="zh-CN" sz="1200" kern="100" dirty="0">
                          <a:effectLst/>
                        </a:rPr>
                        <a:t>编辑</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266700" algn="ctr">
                        <a:tabLst>
                          <a:tab pos="4519930" algn="l"/>
                        </a:tabLst>
                      </a:pPr>
                      <a:r>
                        <a:rPr lang="zh-CN" sz="1200" kern="100">
                          <a:effectLst/>
                        </a:rPr>
                        <a:t>包含一些常用的编辑命令。</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tabLst>
                          <a:tab pos="4519930" algn="l"/>
                        </a:tabLst>
                      </a:pPr>
                      <a:r>
                        <a:rPr lang="zh-CN" sz="1200" kern="100">
                          <a:effectLst/>
                        </a:rPr>
                        <a:t>☆☆☆☆</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r>
              <a:tr h="512308">
                <a:tc vMerge="1">
                  <a:tcPr/>
                </a:tc>
                <a:tc>
                  <a:txBody>
                    <a:bodyPr/>
                    <a:lstStyle/>
                    <a:p>
                      <a:pPr indent="304800" algn="ctr">
                        <a:tabLst>
                          <a:tab pos="4519930" algn="l"/>
                        </a:tabLst>
                      </a:pPr>
                      <a:r>
                        <a:rPr lang="zh-CN" sz="1200" kern="100" dirty="0">
                          <a:effectLst/>
                        </a:rPr>
                        <a:t>合成</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266700" algn="ctr">
                        <a:tabLst>
                          <a:tab pos="4519930" algn="l"/>
                        </a:tabLst>
                      </a:pPr>
                      <a:r>
                        <a:rPr lang="zh-CN" sz="1200" kern="100">
                          <a:effectLst/>
                        </a:rPr>
                        <a:t>用于设置合成的相关参数，以及执行针对合成的一些基本操作。</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tabLst>
                          <a:tab pos="4519930" algn="l"/>
                        </a:tabLst>
                      </a:pPr>
                      <a:r>
                        <a:rPr lang="zh-CN" sz="1200" kern="100">
                          <a:effectLst/>
                        </a:rPr>
                        <a:t>☆☆☆</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r>
              <a:tr h="343851">
                <a:tc vMerge="1">
                  <a:tcPr/>
                </a:tc>
                <a:tc>
                  <a:txBody>
                    <a:bodyPr/>
                    <a:lstStyle/>
                    <a:p>
                      <a:pPr indent="304800" algn="ctr">
                        <a:tabLst>
                          <a:tab pos="4519930" algn="l"/>
                        </a:tabLst>
                      </a:pPr>
                      <a:r>
                        <a:rPr lang="zh-CN" sz="1200" kern="100" dirty="0">
                          <a:effectLst/>
                        </a:rPr>
                        <a:t>图层</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266700" algn="ctr">
                        <a:tabLst>
                          <a:tab pos="4519930" algn="l"/>
                        </a:tabLst>
                      </a:pPr>
                      <a:r>
                        <a:rPr lang="zh-CN" sz="1200" kern="100">
                          <a:effectLst/>
                        </a:rPr>
                        <a:t>包含与图层相关的大部分命令。</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tabLst>
                          <a:tab pos="4519930" algn="l"/>
                        </a:tabLst>
                      </a:pPr>
                      <a:r>
                        <a:rPr lang="zh-CN" sz="1200" kern="100">
                          <a:effectLst/>
                        </a:rPr>
                        <a:t>☆☆☆☆</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r>
              <a:tr h="512308">
                <a:tc vMerge="1">
                  <a:tcPr/>
                </a:tc>
                <a:tc>
                  <a:txBody>
                    <a:bodyPr/>
                    <a:lstStyle/>
                    <a:p>
                      <a:pPr indent="304800" algn="ctr">
                        <a:tabLst>
                          <a:tab pos="4519930" algn="l"/>
                        </a:tabLst>
                      </a:pPr>
                      <a:r>
                        <a:rPr lang="zh-CN" sz="1200" kern="100" dirty="0">
                          <a:effectLst/>
                        </a:rPr>
                        <a:t>效果</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266700" algn="ctr">
                        <a:tabLst>
                          <a:tab pos="4519930" algn="l"/>
                        </a:tabLst>
                      </a:pPr>
                      <a:r>
                        <a:rPr lang="zh-CN" sz="1200" kern="100" dirty="0">
                          <a:effectLst/>
                        </a:rPr>
                        <a:t>包含了</a:t>
                      </a:r>
                      <a:r>
                        <a:rPr lang="en-US" sz="1200" kern="100" dirty="0">
                          <a:effectLst/>
                        </a:rPr>
                        <a:t>After Effects</a:t>
                      </a:r>
                      <a:r>
                        <a:rPr lang="zh-CN" sz="1200" kern="100" dirty="0">
                          <a:effectLst/>
                        </a:rPr>
                        <a:t>中的所有效果滤镜。</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tabLst>
                          <a:tab pos="4519930" algn="l"/>
                        </a:tabLst>
                      </a:pPr>
                      <a:r>
                        <a:rPr lang="zh-CN" sz="1200" kern="100">
                          <a:effectLst/>
                        </a:rPr>
                        <a:t>☆☆☆☆</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r>
              <a:tr h="343851">
                <a:tc vMerge="1">
                  <a:tcPr/>
                </a:tc>
                <a:tc>
                  <a:txBody>
                    <a:bodyPr/>
                    <a:lstStyle/>
                    <a:p>
                      <a:pPr indent="304800" algn="ctr">
                        <a:tabLst>
                          <a:tab pos="4519930" algn="l"/>
                        </a:tabLst>
                      </a:pPr>
                      <a:r>
                        <a:rPr lang="zh-CN" sz="1200" kern="100">
                          <a:effectLst/>
                        </a:rPr>
                        <a:t>动画</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266700" algn="ctr">
                        <a:tabLst>
                          <a:tab pos="4519930" algn="l"/>
                        </a:tabLst>
                      </a:pPr>
                      <a:r>
                        <a:rPr lang="zh-CN" sz="1200" kern="100" dirty="0">
                          <a:effectLst/>
                        </a:rPr>
                        <a:t>用于设置视图的显示方式。</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tabLst>
                          <a:tab pos="4519930" algn="l"/>
                        </a:tabLst>
                      </a:pPr>
                      <a:r>
                        <a:rPr lang="zh-CN" sz="1200" kern="100">
                          <a:effectLst/>
                        </a:rPr>
                        <a:t>☆☆☆</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r>
              <a:tr h="512308">
                <a:tc vMerge="1">
                  <a:tcPr/>
                </a:tc>
                <a:tc>
                  <a:txBody>
                    <a:bodyPr/>
                    <a:lstStyle/>
                    <a:p>
                      <a:pPr indent="304800" algn="ctr">
                        <a:tabLst>
                          <a:tab pos="4519930" algn="l"/>
                        </a:tabLst>
                      </a:pPr>
                      <a:r>
                        <a:rPr lang="zh-CN" sz="1200" kern="100">
                          <a:effectLst/>
                        </a:rPr>
                        <a:t>窗口</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266700" algn="ctr">
                        <a:tabLst>
                          <a:tab pos="4519930" algn="l"/>
                        </a:tabLst>
                      </a:pPr>
                      <a:r>
                        <a:rPr lang="zh-CN" sz="1200" kern="100" dirty="0">
                          <a:effectLst/>
                        </a:rPr>
                        <a:t>用于打开或者关闭浮动窗口或面板。</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tabLst>
                          <a:tab pos="4519930" algn="l"/>
                        </a:tabLst>
                      </a:pPr>
                      <a:r>
                        <a:rPr lang="zh-CN" sz="1200" kern="100">
                          <a:effectLst/>
                        </a:rPr>
                        <a:t>☆☆☆</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r>
              <a:tr h="343851">
                <a:tc vMerge="1">
                  <a:tcPr/>
                </a:tc>
                <a:tc>
                  <a:txBody>
                    <a:bodyPr/>
                    <a:lstStyle/>
                    <a:p>
                      <a:pPr indent="304800" algn="ctr">
                        <a:tabLst>
                          <a:tab pos="4519930" algn="l"/>
                        </a:tabLst>
                      </a:pPr>
                      <a:r>
                        <a:rPr lang="zh-CN" sz="1200" kern="100">
                          <a:effectLst/>
                        </a:rPr>
                        <a:t>帮助</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266700" algn="ctr">
                        <a:tabLst>
                          <a:tab pos="4519930" algn="l"/>
                        </a:tabLst>
                      </a:pPr>
                      <a:r>
                        <a:rPr lang="zh-CN" sz="1200" kern="100" dirty="0">
                          <a:effectLst/>
                        </a:rPr>
                        <a:t>软件的帮助菜单。</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tabLst>
                          <a:tab pos="4519930" algn="l"/>
                        </a:tabLst>
                      </a:pPr>
                      <a:r>
                        <a:rPr lang="zh-CN" sz="1200" kern="100" dirty="0">
                          <a:effectLst/>
                        </a:rPr>
                        <a:t>☆☆</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r>
            </a:tbl>
          </a:graphicData>
        </a:graphic>
      </p:graphicFrame>
      <p:sp>
        <p:nvSpPr>
          <p:cNvPr id="4" name="Rectangle 1"/>
          <p:cNvSpPr>
            <a:spLocks noChangeArrowheads="1"/>
          </p:cNvSpPr>
          <p:nvPr/>
        </p:nvSpPr>
        <p:spPr bwMode="auto">
          <a:xfrm>
            <a:off x="2956234" y="232069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文本框 8"/>
          <p:cNvSpPr txBox="1"/>
          <p:nvPr/>
        </p:nvSpPr>
        <p:spPr>
          <a:xfrm>
            <a:off x="135246" y="4863802"/>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“视图”菜单</a:t>
            </a:r>
            <a:endParaRPr lang="zh-CN" altLang="en-US" sz="2400" dirty="0">
              <a:solidFill>
                <a:schemeClr val="tx1">
                  <a:lumMod val="75000"/>
                  <a:lumOff val="25000"/>
                </a:schemeClr>
              </a:solidFill>
            </a:endParaRPr>
          </a:p>
        </p:txBody>
      </p:sp>
      <p:sp>
        <p:nvSpPr>
          <p:cNvPr id="11" name="文本框 10"/>
          <p:cNvSpPr txBox="1"/>
          <p:nvPr/>
        </p:nvSpPr>
        <p:spPr>
          <a:xfrm>
            <a:off x="128408" y="3564419"/>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“效果”菜单</a:t>
            </a:r>
            <a:endParaRPr lang="zh-CN" altLang="en-US" sz="2400" dirty="0">
              <a:solidFill>
                <a:schemeClr val="tx1">
                  <a:lumMod val="75000"/>
                  <a:lumOff val="25000"/>
                </a:schemeClr>
              </a:solidFill>
            </a:endParaRPr>
          </a:p>
        </p:txBody>
      </p:sp>
      <p:sp>
        <p:nvSpPr>
          <p:cNvPr id="12" name="文本框 11"/>
          <p:cNvSpPr txBox="1"/>
          <p:nvPr/>
        </p:nvSpPr>
        <p:spPr>
          <a:xfrm>
            <a:off x="147768" y="5527351"/>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“窗口”菜单</a:t>
            </a:r>
            <a:endParaRPr lang="zh-CN" altLang="en-US" sz="2400" dirty="0">
              <a:solidFill>
                <a:schemeClr val="tx1">
                  <a:lumMod val="75000"/>
                  <a:lumOff val="25000"/>
                </a:schemeClr>
              </a:solidFill>
            </a:endParaRPr>
          </a:p>
        </p:txBody>
      </p:sp>
      <p:sp>
        <p:nvSpPr>
          <p:cNvPr id="20" name="文本框 19"/>
          <p:cNvSpPr txBox="1"/>
          <p:nvPr/>
        </p:nvSpPr>
        <p:spPr>
          <a:xfrm>
            <a:off x="135249" y="620128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“帮助”菜单</a:t>
            </a:r>
            <a:endParaRPr lang="zh-CN" altLang="en-US" sz="2400" dirty="0">
              <a:solidFill>
                <a:schemeClr val="tx1">
                  <a:lumMod val="75000"/>
                  <a:lumOff val="25000"/>
                </a:schemeClr>
              </a:solidFill>
            </a:endParaRPr>
          </a:p>
        </p:txBody>
      </p:sp>
      <p:sp>
        <p:nvSpPr>
          <p:cNvPr id="21" name="文本框 20"/>
          <p:cNvSpPr txBox="1"/>
          <p:nvPr/>
        </p:nvSpPr>
        <p:spPr>
          <a:xfrm>
            <a:off x="128409" y="4184124"/>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“动画”菜单</a:t>
            </a:r>
            <a:endParaRPr lang="zh-CN" altLang="en-US" sz="2400" dirty="0">
              <a:solidFill>
                <a:schemeClr val="tx1">
                  <a:lumMod val="75000"/>
                  <a:lumOff val="25000"/>
                </a:schemeClr>
              </a:solidFill>
            </a:endParaRPr>
          </a:p>
        </p:txBody>
      </p:sp>
    </p:spTree>
    <p:custDataLst>
      <p:tags r:id="rId2"/>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489429" y="897078"/>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15801" y="972924"/>
            <a:ext cx="1434560" cy="461665"/>
          </a:xfrm>
          <a:prstGeom prst="rect">
            <a:avLst/>
          </a:prstGeom>
          <a:noFill/>
        </p:spPr>
        <p:txBody>
          <a:bodyPr wrap="none" rtlCol="0">
            <a:spAutoFit/>
          </a:bodyPr>
          <a:lstStyle/>
          <a:p>
            <a:pPr algn="ctr"/>
            <a:r>
              <a:rPr lang="zh-CN" altLang="en-US" sz="2400" b="1" dirty="0">
                <a:solidFill>
                  <a:schemeClr val="bg1"/>
                </a:solidFill>
              </a:rPr>
              <a:t>课堂案例</a:t>
            </a:r>
            <a:endParaRPr lang="zh-CN" altLang="en-US" sz="2400" b="1" dirty="0">
              <a:solidFill>
                <a:schemeClr val="bg1"/>
              </a:solidFill>
            </a:endParaRPr>
          </a:p>
        </p:txBody>
      </p:sp>
      <p:sp>
        <p:nvSpPr>
          <p:cNvPr id="15" name="文本框 14"/>
          <p:cNvSpPr txBox="1"/>
          <p:nvPr/>
        </p:nvSpPr>
        <p:spPr>
          <a:xfrm>
            <a:off x="553601" y="274852"/>
            <a:ext cx="1409360"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147768" y="1592479"/>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“文件”菜单</a:t>
            </a:r>
            <a:endParaRPr lang="zh-CN" altLang="en-US" sz="2400" dirty="0">
              <a:solidFill>
                <a:schemeClr val="tx1">
                  <a:lumMod val="75000"/>
                  <a:lumOff val="25000"/>
                </a:schemeClr>
              </a:solidFill>
            </a:endParaRPr>
          </a:p>
        </p:txBody>
      </p:sp>
      <p:sp>
        <p:nvSpPr>
          <p:cNvPr id="17" name="文本框 16"/>
          <p:cNvSpPr txBox="1"/>
          <p:nvPr/>
        </p:nvSpPr>
        <p:spPr>
          <a:xfrm>
            <a:off x="147767" y="2123159"/>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“编辑”菜单</a:t>
            </a:r>
            <a:endParaRPr lang="zh-CN" altLang="en-US" sz="2400" dirty="0">
              <a:solidFill>
                <a:schemeClr val="tx1">
                  <a:lumMod val="75000"/>
                  <a:lumOff val="25000"/>
                </a:schemeClr>
              </a:solidFill>
            </a:endParaRPr>
          </a:p>
        </p:txBody>
      </p:sp>
      <p:sp>
        <p:nvSpPr>
          <p:cNvPr id="18" name="文本框 17"/>
          <p:cNvSpPr txBox="1"/>
          <p:nvPr/>
        </p:nvSpPr>
        <p:spPr>
          <a:xfrm>
            <a:off x="147766" y="268141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“合成”菜单</a:t>
            </a:r>
            <a:endParaRPr lang="zh-CN" altLang="en-US" sz="2400" dirty="0">
              <a:solidFill>
                <a:schemeClr val="tx1">
                  <a:lumMod val="75000"/>
                  <a:lumOff val="25000"/>
                </a:schemeClr>
              </a:solidFill>
            </a:endParaRPr>
          </a:p>
        </p:txBody>
      </p:sp>
      <p:sp>
        <p:nvSpPr>
          <p:cNvPr id="19" name="等腰三角形 18"/>
          <p:cNvSpPr/>
          <p:nvPr/>
        </p:nvSpPr>
        <p:spPr>
          <a:xfrm rot="16200000">
            <a:off x="2249635" y="1109602"/>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47765" y="3177638"/>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“图层”菜单</a:t>
            </a:r>
            <a:endParaRPr lang="zh-CN" altLang="en-US" sz="2400" dirty="0">
              <a:solidFill>
                <a:schemeClr val="tx1">
                  <a:lumMod val="75000"/>
                  <a:lumOff val="25000"/>
                </a:schemeClr>
              </a:solidFill>
            </a:endParaRPr>
          </a:p>
        </p:txBody>
      </p:sp>
      <p:sp>
        <p:nvSpPr>
          <p:cNvPr id="9" name="文本框 8"/>
          <p:cNvSpPr txBox="1"/>
          <p:nvPr/>
        </p:nvSpPr>
        <p:spPr>
          <a:xfrm>
            <a:off x="135246" y="4863802"/>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“视图”菜单</a:t>
            </a:r>
            <a:endParaRPr lang="zh-CN" altLang="en-US" sz="2400" dirty="0">
              <a:solidFill>
                <a:schemeClr val="tx1">
                  <a:lumMod val="75000"/>
                  <a:lumOff val="25000"/>
                </a:schemeClr>
              </a:solidFill>
            </a:endParaRPr>
          </a:p>
        </p:txBody>
      </p:sp>
      <p:sp>
        <p:nvSpPr>
          <p:cNvPr id="11" name="文本框 10"/>
          <p:cNvSpPr txBox="1"/>
          <p:nvPr/>
        </p:nvSpPr>
        <p:spPr>
          <a:xfrm>
            <a:off x="128414" y="42321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“动画”菜单</a:t>
            </a:r>
            <a:endParaRPr lang="zh-CN" altLang="en-US" sz="2400" dirty="0">
              <a:solidFill>
                <a:schemeClr val="tx1">
                  <a:lumMod val="75000"/>
                  <a:lumOff val="25000"/>
                </a:schemeClr>
              </a:solidFill>
            </a:endParaRPr>
          </a:p>
        </p:txBody>
      </p:sp>
      <p:sp>
        <p:nvSpPr>
          <p:cNvPr id="12" name="文本框 11"/>
          <p:cNvSpPr txBox="1"/>
          <p:nvPr/>
        </p:nvSpPr>
        <p:spPr>
          <a:xfrm>
            <a:off x="147768" y="5527351"/>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“窗口”菜单</a:t>
            </a:r>
            <a:endParaRPr lang="zh-CN" altLang="en-US" sz="2400" dirty="0">
              <a:solidFill>
                <a:schemeClr val="tx1">
                  <a:lumMod val="75000"/>
                  <a:lumOff val="25000"/>
                </a:schemeClr>
              </a:solidFill>
            </a:endParaRPr>
          </a:p>
        </p:txBody>
      </p:sp>
      <p:sp>
        <p:nvSpPr>
          <p:cNvPr id="20" name="文本框 19"/>
          <p:cNvSpPr txBox="1"/>
          <p:nvPr/>
        </p:nvSpPr>
        <p:spPr>
          <a:xfrm>
            <a:off x="135249" y="620128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“帮助”菜单</a:t>
            </a:r>
            <a:endParaRPr lang="zh-CN" altLang="en-US" sz="2400" dirty="0">
              <a:solidFill>
                <a:schemeClr val="tx1">
                  <a:lumMod val="75000"/>
                  <a:lumOff val="25000"/>
                </a:schemeClr>
              </a:solidFill>
            </a:endParaRPr>
          </a:p>
        </p:txBody>
      </p:sp>
      <p:sp>
        <p:nvSpPr>
          <p:cNvPr id="7" name="矩形: 圆角 6"/>
          <p:cNvSpPr/>
          <p:nvPr/>
        </p:nvSpPr>
        <p:spPr>
          <a:xfrm>
            <a:off x="2512167" y="226032"/>
            <a:ext cx="5083244" cy="277963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1600" b="1" i="0" u="none" strike="noStrike" kern="1200" cap="none" spc="0" normalizeH="0" baseline="0" noProof="0" dirty="0">
                <a:ln>
                  <a:noFill/>
                </a:ln>
                <a:solidFill>
                  <a:srgbClr val="000000"/>
                </a:solidFill>
                <a:effectLst/>
                <a:uLnTx/>
                <a:uFillTx/>
                <a:cs typeface="+mn-ea"/>
                <a:sym typeface="+mn-lt"/>
              </a:rPr>
              <a:t>素材位置</a:t>
            </a:r>
            <a:r>
              <a:rPr kumimoji="0" lang="zh-CN" altLang="en-US" sz="1600" i="0" u="none" strike="noStrike" kern="1200" cap="none" spc="0" normalizeH="0" baseline="0" noProof="0" dirty="0">
                <a:ln>
                  <a:noFill/>
                </a:ln>
                <a:solidFill>
                  <a:srgbClr val="000000"/>
                </a:solidFill>
                <a:effectLst/>
                <a:uLnTx/>
                <a:uFillTx/>
                <a:cs typeface="+mn-ea"/>
                <a:sym typeface="+mn-lt"/>
              </a:rPr>
              <a:t> 实例文件</a:t>
            </a:r>
            <a:r>
              <a:rPr kumimoji="0" lang="en-US" altLang="zh-CN" sz="1600" i="0" u="none" strike="noStrike" kern="1200" cap="none" spc="0" normalizeH="0" baseline="0" noProof="0" dirty="0">
                <a:ln>
                  <a:noFill/>
                </a:ln>
                <a:solidFill>
                  <a:srgbClr val="000000"/>
                </a:solidFill>
                <a:effectLst/>
                <a:uLnTx/>
                <a:uFillTx/>
                <a:cs typeface="+mn-ea"/>
                <a:sym typeface="+mn-lt"/>
              </a:rPr>
              <a:t>&gt;CH01&gt;</a:t>
            </a:r>
            <a:r>
              <a:rPr kumimoji="0" lang="zh-CN" altLang="en-US" sz="1600" i="0" u="none" strike="noStrike" kern="1200" cap="none" spc="0" normalizeH="0" baseline="0" noProof="0" dirty="0">
                <a:ln>
                  <a:noFill/>
                </a:ln>
                <a:solidFill>
                  <a:srgbClr val="000000"/>
                </a:solidFill>
                <a:effectLst/>
                <a:uLnTx/>
                <a:uFillTx/>
                <a:cs typeface="+mn-ea"/>
                <a:sym typeface="+mn-lt"/>
              </a:rPr>
              <a:t>课堂案例</a:t>
            </a:r>
            <a:r>
              <a:rPr kumimoji="0" lang="en-US" altLang="zh-CN" sz="1600" i="0" u="none" strike="noStrike" kern="1200" cap="none" spc="0" normalizeH="0" baseline="0" noProof="0" dirty="0">
                <a:ln>
                  <a:noFill/>
                </a:ln>
                <a:solidFill>
                  <a:srgbClr val="000000"/>
                </a:solidFill>
                <a:effectLst/>
                <a:uLnTx/>
                <a:uFillTx/>
                <a:cs typeface="+mn-ea"/>
                <a:sym typeface="+mn-lt"/>
              </a:rPr>
              <a:t>——</a:t>
            </a:r>
            <a:r>
              <a:rPr kumimoji="0" lang="zh-CN" altLang="en-US" sz="1600" i="0" u="none" strike="noStrike" kern="1200" cap="none" spc="0" normalizeH="0" baseline="0" noProof="0" dirty="0">
                <a:ln>
                  <a:noFill/>
                </a:ln>
                <a:solidFill>
                  <a:srgbClr val="000000"/>
                </a:solidFill>
                <a:effectLst/>
                <a:uLnTx/>
                <a:uFillTx/>
                <a:cs typeface="+mn-ea"/>
                <a:sym typeface="+mn-lt"/>
              </a:rPr>
              <a:t>电子拼图</a:t>
            </a:r>
            <a:r>
              <a:rPr kumimoji="0" lang="en-US" altLang="zh-CN" sz="1600" i="0" u="none" strike="noStrike" kern="1200" cap="none" spc="0" normalizeH="0" baseline="0" noProof="0" dirty="0">
                <a:ln>
                  <a:noFill/>
                </a:ln>
                <a:solidFill>
                  <a:srgbClr val="000000"/>
                </a:solidFill>
                <a:effectLst/>
                <a:uLnTx/>
                <a:uFillTx/>
                <a:cs typeface="+mn-ea"/>
                <a:sym typeface="+mn-lt"/>
              </a:rPr>
              <a:t>&gt;(</a:t>
            </a:r>
            <a:r>
              <a:rPr kumimoji="0" lang="zh-CN" altLang="en-US" sz="1600" i="0" u="none" strike="noStrike" kern="1200" cap="none" spc="0" normalizeH="0" baseline="0" noProof="0" dirty="0">
                <a:ln>
                  <a:noFill/>
                </a:ln>
                <a:solidFill>
                  <a:srgbClr val="000000"/>
                </a:solidFill>
                <a:effectLst/>
                <a:uLnTx/>
                <a:uFillTx/>
                <a:cs typeface="+mn-ea"/>
                <a:sym typeface="+mn-lt"/>
              </a:rPr>
              <a:t>素材）</a:t>
            </a:r>
            <a:endParaRPr kumimoji="0" lang="zh-CN" altLang="en-US" sz="16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1600" b="1" i="0" u="none" strike="noStrike" kern="1200" cap="none" spc="0" normalizeH="0" baseline="0" noProof="0" dirty="0">
                <a:ln>
                  <a:noFill/>
                </a:ln>
                <a:solidFill>
                  <a:srgbClr val="000000"/>
                </a:solidFill>
                <a:effectLst/>
                <a:uLnTx/>
                <a:uFillTx/>
                <a:cs typeface="+mn-ea"/>
                <a:sym typeface="+mn-lt"/>
              </a:rPr>
              <a:t>实例位置 </a:t>
            </a:r>
            <a:r>
              <a:rPr kumimoji="0" lang="zh-CN" altLang="en-US" sz="1600" i="0" u="none" strike="noStrike" kern="1200" cap="none" spc="0" normalizeH="0" baseline="0" noProof="0" dirty="0">
                <a:ln>
                  <a:noFill/>
                </a:ln>
                <a:solidFill>
                  <a:srgbClr val="000000"/>
                </a:solidFill>
                <a:effectLst/>
                <a:uLnTx/>
                <a:uFillTx/>
                <a:cs typeface="+mn-ea"/>
                <a:sym typeface="+mn-lt"/>
              </a:rPr>
              <a:t>实例文件</a:t>
            </a:r>
            <a:r>
              <a:rPr kumimoji="0" lang="en-US" altLang="zh-CN" sz="1600" i="0" u="none" strike="noStrike" kern="1200" cap="none" spc="0" normalizeH="0" baseline="0" noProof="0" dirty="0">
                <a:ln>
                  <a:noFill/>
                </a:ln>
                <a:solidFill>
                  <a:srgbClr val="000000"/>
                </a:solidFill>
                <a:effectLst/>
                <a:uLnTx/>
                <a:uFillTx/>
                <a:cs typeface="+mn-ea"/>
                <a:sym typeface="+mn-lt"/>
              </a:rPr>
              <a:t>&gt;CH01&gt;</a:t>
            </a:r>
            <a:r>
              <a:rPr kumimoji="0" lang="zh-CN" altLang="en-US" sz="1600" i="0" u="none" strike="noStrike" kern="1200" cap="none" spc="0" normalizeH="0" baseline="0" noProof="0" dirty="0">
                <a:ln>
                  <a:noFill/>
                </a:ln>
                <a:solidFill>
                  <a:srgbClr val="000000"/>
                </a:solidFill>
                <a:effectLst/>
                <a:uLnTx/>
                <a:uFillTx/>
                <a:cs typeface="+mn-ea"/>
                <a:sym typeface="+mn-lt"/>
              </a:rPr>
              <a:t>课堂案例</a:t>
            </a:r>
            <a:r>
              <a:rPr kumimoji="0" lang="en-US" altLang="zh-CN" sz="1600" i="0" u="none" strike="noStrike" kern="1200" cap="none" spc="0" normalizeH="0" baseline="0" noProof="0" dirty="0">
                <a:ln>
                  <a:noFill/>
                </a:ln>
                <a:solidFill>
                  <a:srgbClr val="000000"/>
                </a:solidFill>
                <a:effectLst/>
                <a:uLnTx/>
                <a:uFillTx/>
                <a:cs typeface="+mn-ea"/>
                <a:sym typeface="+mn-lt"/>
              </a:rPr>
              <a:t>——</a:t>
            </a:r>
            <a:r>
              <a:rPr kumimoji="0" lang="zh-CN" altLang="en-US" sz="1600" i="0" u="none" strike="noStrike" kern="1200" cap="none" spc="0" normalizeH="0" baseline="0" noProof="0" dirty="0">
                <a:ln>
                  <a:noFill/>
                </a:ln>
                <a:solidFill>
                  <a:srgbClr val="000000"/>
                </a:solidFill>
                <a:effectLst/>
                <a:uLnTx/>
                <a:uFillTx/>
                <a:cs typeface="+mn-ea"/>
                <a:sym typeface="+mn-lt"/>
              </a:rPr>
              <a:t>电子拼图</a:t>
            </a:r>
            <a:r>
              <a:rPr kumimoji="0" lang="en-US" altLang="zh-CN" sz="1600" i="0" u="none" strike="noStrike" kern="1200" cap="none" spc="0" normalizeH="0" baseline="0" noProof="0" dirty="0">
                <a:ln>
                  <a:noFill/>
                </a:ln>
                <a:solidFill>
                  <a:srgbClr val="000000"/>
                </a:solidFill>
                <a:effectLst/>
                <a:uLnTx/>
                <a:uFillTx/>
                <a:cs typeface="+mn-ea"/>
                <a:sym typeface="+mn-lt"/>
              </a:rPr>
              <a:t>.</a:t>
            </a:r>
            <a:r>
              <a:rPr kumimoji="0" lang="en-US" altLang="zh-CN" sz="1600" i="0" u="none" strike="noStrike" kern="1200" cap="none" spc="0" normalizeH="0" baseline="0" noProof="0" dirty="0" err="1">
                <a:ln>
                  <a:noFill/>
                </a:ln>
                <a:solidFill>
                  <a:srgbClr val="000000"/>
                </a:solidFill>
                <a:effectLst/>
                <a:uLnTx/>
                <a:uFillTx/>
                <a:cs typeface="+mn-ea"/>
                <a:sym typeface="+mn-lt"/>
              </a:rPr>
              <a:t>aep</a:t>
            </a:r>
            <a:endParaRPr kumimoji="0" lang="en-US" altLang="zh-CN" sz="16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1600" b="1" i="0" u="none" strike="noStrike" kern="1200" cap="none" spc="0" normalizeH="0" baseline="0" noProof="0" dirty="0">
                <a:ln>
                  <a:noFill/>
                </a:ln>
                <a:solidFill>
                  <a:srgbClr val="000000"/>
                </a:solidFill>
                <a:effectLst/>
                <a:uLnTx/>
                <a:uFillTx/>
                <a:cs typeface="+mn-ea"/>
                <a:sym typeface="+mn-lt"/>
              </a:rPr>
              <a:t>案例描述 </a:t>
            </a:r>
            <a:r>
              <a:rPr kumimoji="0" lang="zh-CN" altLang="en-US" sz="1600" i="0" u="none" strike="noStrike" kern="1200" cap="none" spc="0" normalizeH="0" baseline="0" noProof="0" dirty="0">
                <a:ln>
                  <a:noFill/>
                </a:ln>
                <a:solidFill>
                  <a:srgbClr val="000000"/>
                </a:solidFill>
                <a:effectLst/>
                <a:uLnTx/>
                <a:uFillTx/>
                <a:cs typeface="+mn-ea"/>
                <a:sym typeface="+mn-lt"/>
              </a:rPr>
              <a:t>通过本案例的制作，可以掌握在</a:t>
            </a:r>
            <a:r>
              <a:rPr kumimoji="0" lang="en-US" altLang="zh-CN" sz="1600" i="0" u="none" strike="noStrike" kern="1200" cap="none" spc="0" normalizeH="0" baseline="0" noProof="0" dirty="0">
                <a:ln>
                  <a:noFill/>
                </a:ln>
                <a:solidFill>
                  <a:srgbClr val="000000"/>
                </a:solidFill>
                <a:effectLst/>
                <a:uLnTx/>
                <a:uFillTx/>
                <a:cs typeface="+mn-ea"/>
                <a:sym typeface="+mn-lt"/>
              </a:rPr>
              <a:t>After Effects</a:t>
            </a:r>
            <a:r>
              <a:rPr kumimoji="0" lang="zh-CN" altLang="en-US" sz="1600" i="0" u="none" strike="noStrike" kern="1200" cap="none" spc="0" normalizeH="0" baseline="0" noProof="0" dirty="0">
                <a:ln>
                  <a:noFill/>
                </a:ln>
                <a:solidFill>
                  <a:srgbClr val="000000"/>
                </a:solidFill>
                <a:effectLst/>
                <a:uLnTx/>
                <a:uFillTx/>
                <a:cs typeface="+mn-ea"/>
                <a:sym typeface="+mn-lt"/>
              </a:rPr>
              <a:t>中添加、编辑参考线的方法，本案例的制作效果如图</a:t>
            </a:r>
            <a:r>
              <a:rPr kumimoji="0" lang="en-US" altLang="zh-CN" sz="1600" i="0" u="none" strike="noStrike" kern="1200" cap="none" spc="0" normalizeH="0" baseline="0" noProof="0" dirty="0">
                <a:ln>
                  <a:noFill/>
                </a:ln>
                <a:solidFill>
                  <a:srgbClr val="000000"/>
                </a:solidFill>
                <a:effectLst/>
                <a:uLnTx/>
                <a:uFillTx/>
                <a:cs typeface="+mn-ea"/>
                <a:sym typeface="+mn-lt"/>
              </a:rPr>
              <a:t>1-67</a:t>
            </a:r>
            <a:r>
              <a:rPr kumimoji="0" lang="zh-CN" altLang="en-US" sz="1600" i="0" u="none" strike="noStrike" kern="1200" cap="none" spc="0" normalizeH="0" baseline="0" noProof="0" dirty="0">
                <a:ln>
                  <a:noFill/>
                </a:ln>
                <a:solidFill>
                  <a:srgbClr val="000000"/>
                </a:solidFill>
                <a:effectLst/>
                <a:uLnTx/>
                <a:uFillTx/>
                <a:cs typeface="+mn-ea"/>
                <a:sym typeface="+mn-lt"/>
              </a:rPr>
              <a:t>所示。</a:t>
            </a:r>
            <a:endParaRPr kumimoji="0" lang="zh-CN" altLang="en-US" sz="16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1600" b="1" i="0" u="none" strike="noStrike" kern="1200" cap="none" spc="0" normalizeH="0" baseline="0" noProof="0" dirty="0">
                <a:ln>
                  <a:noFill/>
                </a:ln>
                <a:solidFill>
                  <a:srgbClr val="000000"/>
                </a:solidFill>
                <a:effectLst/>
                <a:uLnTx/>
                <a:uFillTx/>
                <a:cs typeface="+mn-ea"/>
                <a:sym typeface="+mn-lt"/>
              </a:rPr>
              <a:t>难易指数 ★</a:t>
            </a:r>
            <a:endParaRPr kumimoji="0" lang="zh-CN" altLang="en-US" sz="1600" b="1" i="0" u="none" strike="noStrike" kern="1200" cap="none" spc="0" normalizeH="0" baseline="0" noProof="0" dirty="0">
              <a:ln>
                <a:noFill/>
              </a:ln>
              <a:solidFill>
                <a:srgbClr val="000000"/>
              </a:solidFill>
              <a:effectLst/>
              <a:uLnTx/>
              <a:uFillTx/>
              <a:cs typeface="+mn-ea"/>
              <a:sym typeface="+mn-lt"/>
            </a:endParaRPr>
          </a:p>
        </p:txBody>
      </p:sp>
      <p:pic>
        <p:nvPicPr>
          <p:cNvPr id="8" name="图片 7"/>
          <p:cNvPicPr>
            <a:picLocks noChangeAspect="1"/>
          </p:cNvPicPr>
          <p:nvPr/>
        </p:nvPicPr>
        <p:blipFill>
          <a:blip r:embed="rId1"/>
          <a:stretch>
            <a:fillRect/>
          </a:stretch>
        </p:blipFill>
        <p:spPr>
          <a:xfrm>
            <a:off x="7761075" y="387154"/>
            <a:ext cx="4283157" cy="2410649"/>
          </a:xfrm>
          <a:prstGeom prst="rect">
            <a:avLst/>
          </a:prstGeom>
        </p:spPr>
      </p:pic>
      <p:sp>
        <p:nvSpPr>
          <p:cNvPr id="21" name="文本框 20"/>
          <p:cNvSpPr txBox="1"/>
          <p:nvPr/>
        </p:nvSpPr>
        <p:spPr>
          <a:xfrm>
            <a:off x="147765" y="3733398"/>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“效果”菜单</a:t>
            </a:r>
            <a:endParaRPr lang="zh-CN" altLang="en-US" sz="2400" dirty="0">
              <a:solidFill>
                <a:schemeClr val="tx1">
                  <a:lumMod val="75000"/>
                  <a:lumOff val="25000"/>
                </a:schemeClr>
              </a:solidFill>
            </a:endParaRPr>
          </a:p>
        </p:txBody>
      </p:sp>
      <p:sp>
        <p:nvSpPr>
          <p:cNvPr id="2" name="矩形: 圆角 1"/>
          <p:cNvSpPr/>
          <p:nvPr/>
        </p:nvSpPr>
        <p:spPr>
          <a:xfrm>
            <a:off x="2512167" y="3177638"/>
            <a:ext cx="6809633" cy="329320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b="1" i="0" u="none" strike="noStrike" kern="1200" cap="none" spc="0" normalizeH="0" baseline="0" noProof="0" dirty="0">
                <a:ln>
                  <a:noFill/>
                </a:ln>
                <a:solidFill>
                  <a:srgbClr val="000000"/>
                </a:solidFill>
                <a:effectLst/>
                <a:uLnTx/>
                <a:uFillTx/>
                <a:cs typeface="+mn-ea"/>
                <a:sym typeface="+mn-lt"/>
              </a:rPr>
              <a:t>任务实施</a:t>
            </a:r>
            <a:endParaRPr kumimoji="0" lang="zh-CN" altLang="en-US" b="1"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b="1" i="0" u="none" strike="noStrike" kern="1200" cap="none" spc="0" normalizeH="0" baseline="0" noProof="0" dirty="0">
                <a:ln>
                  <a:noFill/>
                </a:ln>
                <a:solidFill>
                  <a:srgbClr val="000000"/>
                </a:solidFill>
                <a:effectLst/>
                <a:uLnTx/>
                <a:uFillTx/>
                <a:cs typeface="+mn-ea"/>
                <a:sym typeface="+mn-lt"/>
              </a:rPr>
              <a:t>步骤</a:t>
            </a:r>
            <a:r>
              <a:rPr kumimoji="0" lang="en-US" altLang="zh-CN" b="1" i="0" u="none" strike="noStrike" kern="1200" cap="none" spc="0" normalizeH="0" baseline="0" noProof="0" dirty="0">
                <a:ln>
                  <a:noFill/>
                </a:ln>
                <a:solidFill>
                  <a:srgbClr val="000000"/>
                </a:solidFill>
                <a:effectLst/>
                <a:uLnTx/>
                <a:uFillTx/>
                <a:cs typeface="+mn-ea"/>
                <a:sym typeface="+mn-lt"/>
              </a:rPr>
              <a:t>01</a:t>
            </a:r>
            <a:r>
              <a:rPr kumimoji="0" lang="zh-CN" altLang="en-US" i="0" u="none" strike="noStrike" kern="1200" cap="none" spc="0" normalizeH="0" baseline="0" noProof="0" dirty="0">
                <a:ln>
                  <a:noFill/>
                </a:ln>
                <a:solidFill>
                  <a:srgbClr val="000000"/>
                </a:solidFill>
                <a:effectLst/>
                <a:uLnTx/>
                <a:uFillTx/>
                <a:cs typeface="+mn-ea"/>
                <a:sym typeface="+mn-lt"/>
              </a:rPr>
              <a:t>：在学习资源中找到“实例文件</a:t>
            </a:r>
            <a:r>
              <a:rPr kumimoji="0" lang="en-US" altLang="zh-CN" i="0" u="none" strike="noStrike" kern="1200" cap="none" spc="0" normalizeH="0" baseline="0" noProof="0" dirty="0">
                <a:ln>
                  <a:noFill/>
                </a:ln>
                <a:solidFill>
                  <a:srgbClr val="000000"/>
                </a:solidFill>
                <a:effectLst/>
                <a:uLnTx/>
                <a:uFillTx/>
                <a:cs typeface="+mn-ea"/>
                <a:sym typeface="+mn-lt"/>
              </a:rPr>
              <a:t>&gt;CH01&gt;</a:t>
            </a:r>
            <a:r>
              <a:rPr kumimoji="0" lang="zh-CN" altLang="en-US" i="0" u="none" strike="noStrike" kern="1200" cap="none" spc="0" normalizeH="0" baseline="0" noProof="0" dirty="0">
                <a:ln>
                  <a:noFill/>
                </a:ln>
                <a:solidFill>
                  <a:srgbClr val="000000"/>
                </a:solidFill>
                <a:effectLst/>
                <a:uLnTx/>
                <a:uFillTx/>
                <a:cs typeface="+mn-ea"/>
                <a:sym typeface="+mn-lt"/>
              </a:rPr>
              <a:t>课堂案例</a:t>
            </a:r>
            <a:r>
              <a:rPr kumimoji="0" lang="en-US" altLang="zh-CN" i="0" u="none" strike="noStrike" kern="1200" cap="none" spc="0" normalizeH="0" baseline="0" noProof="0" dirty="0">
                <a:ln>
                  <a:noFill/>
                </a:ln>
                <a:solidFill>
                  <a:srgbClr val="000000"/>
                </a:solidFill>
                <a:effectLst/>
                <a:uLnTx/>
                <a:uFillTx/>
                <a:cs typeface="+mn-ea"/>
                <a:sym typeface="+mn-lt"/>
              </a:rPr>
              <a:t>——</a:t>
            </a:r>
            <a:r>
              <a:rPr kumimoji="0" lang="zh-CN" altLang="en-US" i="0" u="none" strike="noStrike" kern="1200" cap="none" spc="0" normalizeH="0" baseline="0" noProof="0" dirty="0">
                <a:ln>
                  <a:noFill/>
                </a:ln>
                <a:solidFill>
                  <a:srgbClr val="000000"/>
                </a:solidFill>
                <a:effectLst/>
                <a:uLnTx/>
                <a:uFillTx/>
                <a:cs typeface="+mn-ea"/>
                <a:sym typeface="+mn-lt"/>
              </a:rPr>
              <a:t>电子拼图</a:t>
            </a:r>
            <a:r>
              <a:rPr kumimoji="0" lang="en-US" altLang="zh-CN" i="0" u="none" strike="noStrike" kern="1200" cap="none" spc="0" normalizeH="0" baseline="0" noProof="0" dirty="0">
                <a:ln>
                  <a:noFill/>
                </a:ln>
                <a:solidFill>
                  <a:srgbClr val="000000"/>
                </a:solidFill>
                <a:effectLst/>
                <a:uLnTx/>
                <a:uFillTx/>
                <a:cs typeface="+mn-ea"/>
                <a:sym typeface="+mn-lt"/>
              </a:rPr>
              <a:t>.</a:t>
            </a:r>
            <a:r>
              <a:rPr kumimoji="0" lang="en-US" altLang="zh-CN" i="0" u="none" strike="noStrike" kern="1200" cap="none" spc="0" normalizeH="0" baseline="0" noProof="0" dirty="0" err="1">
                <a:ln>
                  <a:noFill/>
                </a:ln>
                <a:solidFill>
                  <a:srgbClr val="000000"/>
                </a:solidFill>
                <a:effectLst/>
                <a:uLnTx/>
                <a:uFillTx/>
                <a:cs typeface="+mn-ea"/>
                <a:sym typeface="+mn-lt"/>
              </a:rPr>
              <a:t>aep</a:t>
            </a:r>
            <a:r>
              <a:rPr kumimoji="0" lang="en-US" altLang="zh-CN" i="0" u="none" strike="noStrike" kern="1200" cap="none" spc="0" normalizeH="0" baseline="0" noProof="0" dirty="0">
                <a:ln>
                  <a:noFill/>
                </a:ln>
                <a:solidFill>
                  <a:srgbClr val="000000"/>
                </a:solidFill>
                <a:effectLst/>
                <a:uLnTx/>
                <a:uFillTx/>
                <a:cs typeface="+mn-ea"/>
                <a:sym typeface="+mn-lt"/>
              </a:rPr>
              <a:t>”</a:t>
            </a:r>
            <a:r>
              <a:rPr kumimoji="0" lang="zh-CN" altLang="en-US" i="0" u="none" strike="noStrike" kern="1200" cap="none" spc="0" normalizeH="0" baseline="0" noProof="0" dirty="0">
                <a:ln>
                  <a:noFill/>
                </a:ln>
                <a:solidFill>
                  <a:srgbClr val="000000"/>
                </a:solidFill>
                <a:effectLst/>
                <a:uLnTx/>
                <a:uFillTx/>
                <a:cs typeface="+mn-ea"/>
                <a:sym typeface="+mn-lt"/>
              </a:rPr>
              <a:t>文件，并将其打开。将“项目”面板中的“拼图</a:t>
            </a:r>
            <a:r>
              <a:rPr kumimoji="0" lang="en-US" altLang="zh-CN" i="0" u="none" strike="noStrike" kern="1200" cap="none" spc="0" normalizeH="0" baseline="0" noProof="0" dirty="0">
                <a:ln>
                  <a:noFill/>
                </a:ln>
                <a:solidFill>
                  <a:srgbClr val="000000"/>
                </a:solidFill>
                <a:effectLst/>
                <a:uLnTx/>
                <a:uFillTx/>
                <a:cs typeface="+mn-ea"/>
                <a:sym typeface="+mn-lt"/>
              </a:rPr>
              <a:t>01”</a:t>
            </a:r>
            <a:r>
              <a:rPr kumimoji="0" lang="zh-CN" altLang="en-US" i="0" u="none" strike="noStrike" kern="1200" cap="none" spc="0" normalizeH="0" baseline="0" noProof="0" dirty="0">
                <a:ln>
                  <a:noFill/>
                </a:ln>
                <a:solidFill>
                  <a:srgbClr val="000000"/>
                </a:solidFill>
                <a:effectLst/>
                <a:uLnTx/>
                <a:uFillTx/>
                <a:cs typeface="+mn-ea"/>
                <a:sym typeface="+mn-lt"/>
              </a:rPr>
              <a:t>、“拼图</a:t>
            </a:r>
            <a:r>
              <a:rPr kumimoji="0" lang="en-US" altLang="zh-CN" i="0" u="none" strike="noStrike" kern="1200" cap="none" spc="0" normalizeH="0" baseline="0" noProof="0" dirty="0">
                <a:ln>
                  <a:noFill/>
                </a:ln>
                <a:solidFill>
                  <a:srgbClr val="000000"/>
                </a:solidFill>
                <a:effectLst/>
                <a:uLnTx/>
                <a:uFillTx/>
                <a:cs typeface="+mn-ea"/>
                <a:sym typeface="+mn-lt"/>
              </a:rPr>
              <a:t>02”</a:t>
            </a:r>
            <a:r>
              <a:rPr kumimoji="0" lang="zh-CN" altLang="en-US" i="0" u="none" strike="noStrike" kern="1200" cap="none" spc="0" normalizeH="0" baseline="0" noProof="0" dirty="0">
                <a:ln>
                  <a:noFill/>
                </a:ln>
                <a:solidFill>
                  <a:srgbClr val="000000"/>
                </a:solidFill>
                <a:effectLst/>
                <a:uLnTx/>
                <a:uFillTx/>
                <a:cs typeface="+mn-ea"/>
                <a:sym typeface="+mn-lt"/>
              </a:rPr>
              <a:t>、“拼图</a:t>
            </a:r>
            <a:r>
              <a:rPr kumimoji="0" lang="en-US" altLang="zh-CN" i="0" u="none" strike="noStrike" kern="1200" cap="none" spc="0" normalizeH="0" baseline="0" noProof="0" dirty="0">
                <a:ln>
                  <a:noFill/>
                </a:ln>
                <a:solidFill>
                  <a:srgbClr val="000000"/>
                </a:solidFill>
                <a:effectLst/>
                <a:uLnTx/>
                <a:uFillTx/>
                <a:cs typeface="+mn-ea"/>
                <a:sym typeface="+mn-lt"/>
              </a:rPr>
              <a:t>03”</a:t>
            </a:r>
            <a:r>
              <a:rPr kumimoji="0" lang="zh-CN" altLang="en-US" i="0" u="none" strike="noStrike" kern="1200" cap="none" spc="0" normalizeH="0" baseline="0" noProof="0" dirty="0">
                <a:ln>
                  <a:noFill/>
                </a:ln>
                <a:solidFill>
                  <a:srgbClr val="000000"/>
                </a:solidFill>
                <a:effectLst/>
                <a:uLnTx/>
                <a:uFillTx/>
                <a:cs typeface="+mn-ea"/>
                <a:sym typeface="+mn-lt"/>
              </a:rPr>
              <a:t>和“拼图</a:t>
            </a:r>
            <a:r>
              <a:rPr kumimoji="0" lang="en-US" altLang="zh-CN" i="0" u="none" strike="noStrike" kern="1200" cap="none" spc="0" normalizeH="0" baseline="0" noProof="0" dirty="0">
                <a:ln>
                  <a:noFill/>
                </a:ln>
                <a:solidFill>
                  <a:srgbClr val="000000"/>
                </a:solidFill>
                <a:effectLst/>
                <a:uLnTx/>
                <a:uFillTx/>
                <a:cs typeface="+mn-ea"/>
                <a:sym typeface="+mn-lt"/>
              </a:rPr>
              <a:t>04”</a:t>
            </a:r>
            <a:r>
              <a:rPr kumimoji="0" lang="zh-CN" altLang="en-US" i="0" u="none" strike="noStrike" kern="1200" cap="none" spc="0" normalizeH="0" baseline="0" noProof="0" dirty="0">
                <a:ln>
                  <a:noFill/>
                </a:ln>
                <a:solidFill>
                  <a:srgbClr val="000000"/>
                </a:solidFill>
                <a:effectLst/>
                <a:uLnTx/>
                <a:uFillTx/>
                <a:cs typeface="+mn-ea"/>
                <a:sym typeface="+mn-lt"/>
              </a:rPr>
              <a:t>四个文件拖拽到“时间轴”面板中。</a:t>
            </a:r>
            <a:endParaRPr kumimoji="0" lang="zh-CN" altLang="en-US"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b="1" i="0" u="none" strike="noStrike" kern="1200" cap="none" spc="0" normalizeH="0" baseline="0" noProof="0" dirty="0">
                <a:ln>
                  <a:noFill/>
                </a:ln>
                <a:solidFill>
                  <a:srgbClr val="000000"/>
                </a:solidFill>
                <a:effectLst/>
                <a:uLnTx/>
                <a:uFillTx/>
                <a:cs typeface="+mn-ea"/>
                <a:sym typeface="+mn-lt"/>
              </a:rPr>
              <a:t>步骤</a:t>
            </a:r>
            <a:r>
              <a:rPr kumimoji="0" lang="en-US" altLang="zh-CN" b="1" i="0" u="none" strike="noStrike" kern="1200" cap="none" spc="0" normalizeH="0" baseline="0" noProof="0" dirty="0">
                <a:ln>
                  <a:noFill/>
                </a:ln>
                <a:solidFill>
                  <a:srgbClr val="000000"/>
                </a:solidFill>
                <a:effectLst/>
                <a:uLnTx/>
                <a:uFillTx/>
                <a:cs typeface="+mn-ea"/>
                <a:sym typeface="+mn-lt"/>
              </a:rPr>
              <a:t>02</a:t>
            </a:r>
            <a:r>
              <a:rPr kumimoji="0" lang="zh-CN" altLang="en-US" i="0" u="none" strike="noStrike" kern="1200" cap="none" spc="0" normalizeH="0" baseline="0" noProof="0" dirty="0">
                <a:ln>
                  <a:noFill/>
                </a:ln>
                <a:solidFill>
                  <a:srgbClr val="000000"/>
                </a:solidFill>
                <a:effectLst/>
                <a:uLnTx/>
                <a:uFillTx/>
                <a:cs typeface="+mn-ea"/>
                <a:sym typeface="+mn-lt"/>
              </a:rPr>
              <a:t>：在“时间轴”面板中，单击“拼图</a:t>
            </a:r>
            <a:r>
              <a:rPr kumimoji="0" lang="en-US" altLang="zh-CN" i="0" u="none" strike="noStrike" kern="1200" cap="none" spc="0" normalizeH="0" baseline="0" noProof="0" dirty="0">
                <a:ln>
                  <a:noFill/>
                </a:ln>
                <a:solidFill>
                  <a:srgbClr val="000000"/>
                </a:solidFill>
                <a:effectLst/>
                <a:uLnTx/>
                <a:uFillTx/>
                <a:cs typeface="+mn-ea"/>
                <a:sym typeface="+mn-lt"/>
              </a:rPr>
              <a:t>01”</a:t>
            </a:r>
            <a:r>
              <a:rPr kumimoji="0" lang="zh-CN" altLang="en-US" i="0" u="none" strike="noStrike" kern="1200" cap="none" spc="0" normalizeH="0" baseline="0" noProof="0" dirty="0">
                <a:ln>
                  <a:noFill/>
                </a:ln>
                <a:solidFill>
                  <a:srgbClr val="000000"/>
                </a:solidFill>
                <a:effectLst/>
                <a:uLnTx/>
                <a:uFillTx/>
                <a:cs typeface="+mn-ea"/>
                <a:sym typeface="+mn-lt"/>
              </a:rPr>
              <a:t>图层左侧的三角形图标，选择“变换</a:t>
            </a:r>
            <a:r>
              <a:rPr kumimoji="0" lang="en-US" altLang="zh-CN" i="0" u="none" strike="noStrike" kern="1200" cap="none" spc="0" normalizeH="0" baseline="0" noProof="0" dirty="0">
                <a:ln>
                  <a:noFill/>
                </a:ln>
                <a:solidFill>
                  <a:srgbClr val="000000"/>
                </a:solidFill>
                <a:effectLst/>
                <a:uLnTx/>
                <a:uFillTx/>
                <a:cs typeface="+mn-ea"/>
                <a:sym typeface="+mn-lt"/>
              </a:rPr>
              <a:t>&gt;</a:t>
            </a:r>
            <a:r>
              <a:rPr kumimoji="0" lang="zh-CN" altLang="en-US" i="0" u="none" strike="noStrike" kern="1200" cap="none" spc="0" normalizeH="0" baseline="0" noProof="0" dirty="0">
                <a:ln>
                  <a:noFill/>
                </a:ln>
                <a:solidFill>
                  <a:srgbClr val="000000"/>
                </a:solidFill>
                <a:effectLst/>
                <a:uLnTx/>
                <a:uFillTx/>
                <a:cs typeface="+mn-ea"/>
                <a:sym typeface="+mn-lt"/>
              </a:rPr>
              <a:t>缩放”，将“缩放”属性设置为</a:t>
            </a:r>
            <a:r>
              <a:rPr kumimoji="0" lang="en-US" altLang="zh-CN" i="0" u="none" strike="noStrike" kern="1200" cap="none" spc="0" normalizeH="0" baseline="0" noProof="0" dirty="0">
                <a:ln>
                  <a:noFill/>
                </a:ln>
                <a:solidFill>
                  <a:srgbClr val="000000"/>
                </a:solidFill>
                <a:effectLst/>
                <a:uLnTx/>
                <a:uFillTx/>
                <a:cs typeface="+mn-ea"/>
                <a:sym typeface="+mn-lt"/>
              </a:rPr>
              <a:t>(40.0%</a:t>
            </a:r>
            <a:r>
              <a:rPr kumimoji="0" lang="zh-CN" altLang="en-US" i="0" u="none" strike="noStrike" kern="1200" cap="none" spc="0" normalizeH="0" baseline="0" noProof="0" dirty="0">
                <a:ln>
                  <a:noFill/>
                </a:ln>
                <a:solidFill>
                  <a:srgbClr val="000000"/>
                </a:solidFill>
                <a:effectLst/>
                <a:uLnTx/>
                <a:uFillTx/>
                <a:cs typeface="+mn-ea"/>
                <a:sym typeface="+mn-lt"/>
              </a:rPr>
              <a:t>，</a:t>
            </a:r>
            <a:r>
              <a:rPr kumimoji="0" lang="en-US" altLang="zh-CN" i="0" u="none" strike="noStrike" kern="1200" cap="none" spc="0" normalizeH="0" baseline="0" noProof="0" dirty="0">
                <a:ln>
                  <a:noFill/>
                </a:ln>
                <a:solidFill>
                  <a:srgbClr val="000000"/>
                </a:solidFill>
                <a:effectLst/>
                <a:uLnTx/>
                <a:uFillTx/>
                <a:cs typeface="+mn-ea"/>
                <a:sym typeface="+mn-lt"/>
              </a:rPr>
              <a:t>40.0%</a:t>
            </a:r>
            <a:r>
              <a:rPr kumimoji="0" lang="zh-CN" altLang="en-US" i="0" u="none" strike="noStrike" kern="1200" cap="none" spc="0" normalizeH="0" baseline="0" noProof="0" dirty="0">
                <a:ln>
                  <a:noFill/>
                </a:ln>
                <a:solidFill>
                  <a:srgbClr val="000000"/>
                </a:solidFill>
                <a:effectLst/>
                <a:uLnTx/>
                <a:uFillTx/>
                <a:cs typeface="+mn-ea"/>
                <a:sym typeface="+mn-lt"/>
              </a:rPr>
              <a:t>），如图所示，然后对“拼图</a:t>
            </a:r>
            <a:r>
              <a:rPr kumimoji="0" lang="en-US" altLang="zh-CN" i="0" u="none" strike="noStrike" kern="1200" cap="none" spc="0" normalizeH="0" baseline="0" noProof="0" dirty="0">
                <a:ln>
                  <a:noFill/>
                </a:ln>
                <a:solidFill>
                  <a:srgbClr val="000000"/>
                </a:solidFill>
                <a:effectLst/>
                <a:uLnTx/>
                <a:uFillTx/>
                <a:cs typeface="+mn-ea"/>
                <a:sym typeface="+mn-lt"/>
              </a:rPr>
              <a:t>02”</a:t>
            </a:r>
            <a:r>
              <a:rPr kumimoji="0" lang="zh-CN" altLang="en-US" i="0" u="none" strike="noStrike" kern="1200" cap="none" spc="0" normalizeH="0" baseline="0" noProof="0" dirty="0">
                <a:ln>
                  <a:noFill/>
                </a:ln>
                <a:solidFill>
                  <a:srgbClr val="000000"/>
                </a:solidFill>
                <a:effectLst/>
                <a:uLnTx/>
                <a:uFillTx/>
                <a:cs typeface="+mn-ea"/>
                <a:sym typeface="+mn-lt"/>
              </a:rPr>
              <a:t>进行同样的操作。</a:t>
            </a:r>
            <a:endParaRPr kumimoji="0" lang="zh-CN" altLang="en-US"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2"/>
          <a:stretch>
            <a:fillRect/>
          </a:stretch>
        </p:blipFill>
        <p:spPr>
          <a:xfrm>
            <a:off x="9453466" y="3905205"/>
            <a:ext cx="2590766" cy="1577152"/>
          </a:xfrm>
          <a:prstGeom prst="rect">
            <a:avLst/>
          </a:prstGeom>
        </p:spPr>
      </p:pic>
    </p:spTree>
    <p:custDataLst>
      <p:tags r:id="rId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489429" y="897078"/>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15801" y="972924"/>
            <a:ext cx="1434560" cy="461665"/>
          </a:xfrm>
          <a:prstGeom prst="rect">
            <a:avLst/>
          </a:prstGeom>
          <a:noFill/>
        </p:spPr>
        <p:txBody>
          <a:bodyPr wrap="none" rtlCol="0">
            <a:spAutoFit/>
          </a:bodyPr>
          <a:lstStyle/>
          <a:p>
            <a:pPr algn="ctr"/>
            <a:r>
              <a:rPr lang="zh-CN" altLang="en-US" sz="2400" b="1" dirty="0">
                <a:solidFill>
                  <a:schemeClr val="bg1"/>
                </a:solidFill>
              </a:rPr>
              <a:t>课堂案例</a:t>
            </a:r>
            <a:endParaRPr lang="zh-CN" altLang="en-US" sz="2400" b="1" dirty="0">
              <a:solidFill>
                <a:schemeClr val="bg1"/>
              </a:solidFill>
            </a:endParaRPr>
          </a:p>
        </p:txBody>
      </p:sp>
      <p:sp>
        <p:nvSpPr>
          <p:cNvPr id="15" name="文本框 14"/>
          <p:cNvSpPr txBox="1"/>
          <p:nvPr/>
        </p:nvSpPr>
        <p:spPr>
          <a:xfrm>
            <a:off x="553601" y="274852"/>
            <a:ext cx="1409360"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147768" y="1570087"/>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“文件”菜单</a:t>
            </a:r>
            <a:endParaRPr lang="zh-CN" altLang="en-US" sz="2400" dirty="0">
              <a:solidFill>
                <a:schemeClr val="tx1">
                  <a:lumMod val="75000"/>
                  <a:lumOff val="25000"/>
                </a:schemeClr>
              </a:solidFill>
            </a:endParaRPr>
          </a:p>
        </p:txBody>
      </p:sp>
      <p:sp>
        <p:nvSpPr>
          <p:cNvPr id="17" name="文本框 16"/>
          <p:cNvSpPr txBox="1"/>
          <p:nvPr/>
        </p:nvSpPr>
        <p:spPr>
          <a:xfrm>
            <a:off x="135246" y="2079569"/>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“编辑”菜单</a:t>
            </a:r>
            <a:endParaRPr lang="zh-CN" altLang="en-US" sz="2400" dirty="0">
              <a:solidFill>
                <a:schemeClr val="tx1">
                  <a:lumMod val="75000"/>
                  <a:lumOff val="25000"/>
                </a:schemeClr>
              </a:solidFill>
            </a:endParaRPr>
          </a:p>
        </p:txBody>
      </p:sp>
      <p:sp>
        <p:nvSpPr>
          <p:cNvPr id="18" name="文本框 17"/>
          <p:cNvSpPr txBox="1"/>
          <p:nvPr/>
        </p:nvSpPr>
        <p:spPr>
          <a:xfrm>
            <a:off x="117167" y="266523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“合成”菜单</a:t>
            </a:r>
            <a:endParaRPr lang="zh-CN" altLang="en-US" sz="2400" dirty="0">
              <a:solidFill>
                <a:schemeClr val="tx1">
                  <a:lumMod val="75000"/>
                  <a:lumOff val="25000"/>
                </a:schemeClr>
              </a:solidFill>
            </a:endParaRPr>
          </a:p>
        </p:txBody>
      </p:sp>
      <p:sp>
        <p:nvSpPr>
          <p:cNvPr id="19" name="等腰三角形 18"/>
          <p:cNvSpPr/>
          <p:nvPr/>
        </p:nvSpPr>
        <p:spPr>
          <a:xfrm rot="16200000">
            <a:off x="2249635" y="1109602"/>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17166" y="3217843"/>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“图层”菜单</a:t>
            </a:r>
            <a:endParaRPr lang="zh-CN" altLang="en-US" sz="2400" dirty="0">
              <a:solidFill>
                <a:schemeClr val="tx1">
                  <a:lumMod val="75000"/>
                  <a:lumOff val="25000"/>
                </a:schemeClr>
              </a:solidFill>
            </a:endParaRPr>
          </a:p>
        </p:txBody>
      </p:sp>
      <p:sp>
        <p:nvSpPr>
          <p:cNvPr id="9" name="文本框 8"/>
          <p:cNvSpPr txBox="1"/>
          <p:nvPr/>
        </p:nvSpPr>
        <p:spPr>
          <a:xfrm>
            <a:off x="135246" y="4863802"/>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“视图”菜单</a:t>
            </a:r>
            <a:endParaRPr lang="zh-CN" altLang="en-US" sz="2400" dirty="0">
              <a:solidFill>
                <a:schemeClr val="tx1">
                  <a:lumMod val="75000"/>
                  <a:lumOff val="25000"/>
                </a:schemeClr>
              </a:solidFill>
            </a:endParaRPr>
          </a:p>
        </p:txBody>
      </p:sp>
      <p:sp>
        <p:nvSpPr>
          <p:cNvPr id="11" name="文本框 10"/>
          <p:cNvSpPr txBox="1"/>
          <p:nvPr/>
        </p:nvSpPr>
        <p:spPr>
          <a:xfrm>
            <a:off x="128414" y="42321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“动画”菜单</a:t>
            </a:r>
            <a:endParaRPr lang="zh-CN" altLang="en-US" sz="2400" dirty="0">
              <a:solidFill>
                <a:schemeClr val="tx1">
                  <a:lumMod val="75000"/>
                  <a:lumOff val="25000"/>
                </a:schemeClr>
              </a:solidFill>
            </a:endParaRPr>
          </a:p>
        </p:txBody>
      </p:sp>
      <p:sp>
        <p:nvSpPr>
          <p:cNvPr id="12" name="文本框 11"/>
          <p:cNvSpPr txBox="1"/>
          <p:nvPr/>
        </p:nvSpPr>
        <p:spPr>
          <a:xfrm>
            <a:off x="147768" y="5527351"/>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“窗口”菜单</a:t>
            </a:r>
            <a:endParaRPr lang="zh-CN" altLang="en-US" sz="2400" dirty="0">
              <a:solidFill>
                <a:schemeClr val="tx1">
                  <a:lumMod val="75000"/>
                  <a:lumOff val="25000"/>
                </a:schemeClr>
              </a:solidFill>
            </a:endParaRPr>
          </a:p>
        </p:txBody>
      </p:sp>
      <p:sp>
        <p:nvSpPr>
          <p:cNvPr id="20" name="文本框 19"/>
          <p:cNvSpPr txBox="1"/>
          <p:nvPr/>
        </p:nvSpPr>
        <p:spPr>
          <a:xfrm>
            <a:off x="135249" y="620128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“帮助”菜单</a:t>
            </a:r>
            <a:endParaRPr lang="zh-CN" altLang="en-US" sz="2400" dirty="0">
              <a:solidFill>
                <a:schemeClr val="tx1">
                  <a:lumMod val="75000"/>
                  <a:lumOff val="25000"/>
                </a:schemeClr>
              </a:solidFill>
            </a:endParaRPr>
          </a:p>
        </p:txBody>
      </p:sp>
      <p:sp>
        <p:nvSpPr>
          <p:cNvPr id="7" name="矩形: 圆角 6"/>
          <p:cNvSpPr/>
          <p:nvPr/>
        </p:nvSpPr>
        <p:spPr>
          <a:xfrm>
            <a:off x="2677558" y="543858"/>
            <a:ext cx="5020937" cy="577028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b="1" i="0" u="none" strike="noStrike" kern="1200" cap="none" spc="0" normalizeH="0" baseline="0" noProof="0" dirty="0">
                <a:ln>
                  <a:noFill/>
                </a:ln>
                <a:solidFill>
                  <a:srgbClr val="000000"/>
                </a:solidFill>
                <a:effectLst/>
                <a:uLnTx/>
                <a:uFillTx/>
                <a:cs typeface="+mn-ea"/>
                <a:sym typeface="+mn-lt"/>
              </a:rPr>
              <a:t>步骤</a:t>
            </a:r>
            <a:r>
              <a:rPr kumimoji="0" lang="en-US" altLang="zh-CN" sz="2000" b="1" i="0" u="none" strike="noStrike" kern="1200" cap="none" spc="0" normalizeH="0" baseline="0" noProof="0" dirty="0">
                <a:ln>
                  <a:noFill/>
                </a:ln>
                <a:solidFill>
                  <a:srgbClr val="000000"/>
                </a:solidFill>
                <a:effectLst/>
                <a:uLnTx/>
                <a:uFillTx/>
                <a:cs typeface="+mn-ea"/>
                <a:sym typeface="+mn-lt"/>
              </a:rPr>
              <a:t>03</a:t>
            </a:r>
            <a:r>
              <a:rPr kumimoji="0" lang="zh-CN" altLang="en-US" sz="2000" i="0" u="none" strike="noStrike" kern="1200" cap="none" spc="0" normalizeH="0" baseline="0" noProof="0" dirty="0">
                <a:ln>
                  <a:noFill/>
                </a:ln>
                <a:solidFill>
                  <a:srgbClr val="000000"/>
                </a:solidFill>
                <a:effectLst/>
                <a:uLnTx/>
                <a:uFillTx/>
                <a:cs typeface="+mn-ea"/>
                <a:sym typeface="+mn-lt"/>
              </a:rPr>
              <a:t>：执行“视图</a:t>
            </a:r>
            <a:r>
              <a:rPr kumimoji="0" lang="en-US" altLang="zh-CN" sz="2000" i="0" u="none" strike="noStrike" kern="1200" cap="none" spc="0" normalizeH="0" baseline="0" noProof="0" dirty="0">
                <a:ln>
                  <a:noFill/>
                </a:ln>
                <a:solidFill>
                  <a:srgbClr val="000000"/>
                </a:solidFill>
                <a:effectLst/>
                <a:uLnTx/>
                <a:uFillTx/>
                <a:cs typeface="+mn-ea"/>
                <a:sym typeface="+mn-lt"/>
              </a:rPr>
              <a:t>&gt;</a:t>
            </a:r>
            <a:r>
              <a:rPr kumimoji="0" lang="zh-CN" altLang="en-US" sz="2000" i="0" u="none" strike="noStrike" kern="1200" cap="none" spc="0" normalizeH="0" baseline="0" noProof="0" dirty="0">
                <a:ln>
                  <a:noFill/>
                </a:ln>
                <a:solidFill>
                  <a:srgbClr val="000000"/>
                </a:solidFill>
                <a:effectLst/>
                <a:uLnTx/>
                <a:uFillTx/>
                <a:cs typeface="+mn-ea"/>
                <a:sym typeface="+mn-lt"/>
              </a:rPr>
              <a:t>显示标尺”菜单命令，确保“显示参考线”和“对齐</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到参考线”也处于被勾选的状态</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如图</a:t>
            </a:r>
            <a:r>
              <a:rPr kumimoji="0" lang="en-US" altLang="zh-CN" sz="2000" i="0" u="none" strike="noStrike" kern="1200" cap="none" spc="0" normalizeH="0" baseline="0" noProof="0" dirty="0">
                <a:ln>
                  <a:noFill/>
                </a:ln>
                <a:solidFill>
                  <a:srgbClr val="000000"/>
                </a:solidFill>
                <a:effectLst/>
                <a:uLnTx/>
                <a:uFillTx/>
                <a:cs typeface="+mn-ea"/>
                <a:sym typeface="+mn-lt"/>
              </a:rPr>
              <a:t>3-1</a:t>
            </a:r>
            <a:r>
              <a:rPr kumimoji="0" lang="zh-CN" altLang="en-US" sz="2000" i="0" u="none" strike="noStrike" kern="1200" cap="none" spc="0" normalizeH="0" baseline="0" noProof="0" dirty="0">
                <a:ln>
                  <a:noFill/>
                </a:ln>
                <a:solidFill>
                  <a:srgbClr val="000000"/>
                </a:solidFill>
                <a:effectLst/>
                <a:uLnTx/>
                <a:uFillTx/>
                <a:cs typeface="+mn-ea"/>
                <a:sym typeface="+mn-lt"/>
              </a:rPr>
              <a:t>所示。这时候“合成”面板的上部和左部会出现标尺，把鼠标指针放到标尺范围内，待鼠标指针变为双箭头时，向面板中心拖拽鼠标即可得到一条参考线，当图层边缘靠近参考线时，图层会自动吸附对齐到参考线上，拖拽两条参考线</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使其分别与“拼图</a:t>
            </a:r>
            <a:r>
              <a:rPr kumimoji="0" lang="en-US" altLang="zh-CN" sz="2000" i="0" u="none" strike="noStrike" kern="1200" cap="none" spc="0" normalizeH="0" baseline="0" noProof="0" dirty="0">
                <a:ln>
                  <a:noFill/>
                </a:ln>
                <a:solidFill>
                  <a:srgbClr val="000000"/>
                </a:solidFill>
                <a:effectLst/>
                <a:uLnTx/>
                <a:uFillTx/>
                <a:cs typeface="+mn-ea"/>
                <a:sym typeface="+mn-lt"/>
              </a:rPr>
              <a:t>01”</a:t>
            </a:r>
            <a:r>
              <a:rPr kumimoji="0" lang="zh-CN" altLang="en-US" sz="2000" i="0" u="none" strike="noStrike" kern="1200" cap="none" spc="0" normalizeH="0" baseline="0" noProof="0" dirty="0">
                <a:ln>
                  <a:noFill/>
                </a:ln>
                <a:solidFill>
                  <a:srgbClr val="000000"/>
                </a:solidFill>
                <a:effectLst/>
                <a:uLnTx/>
                <a:uFillTx/>
                <a:cs typeface="+mn-ea"/>
                <a:sym typeface="+mn-lt"/>
              </a:rPr>
              <a:t>的上边缘和右边缘对齐，如图</a:t>
            </a:r>
            <a:r>
              <a:rPr lang="en-US" altLang="zh-CN" sz="2000" dirty="0">
                <a:solidFill>
                  <a:srgbClr val="000000"/>
                </a:solidFill>
                <a:cs typeface="+mn-ea"/>
                <a:sym typeface="+mn-lt"/>
              </a:rPr>
              <a:t>3-2</a:t>
            </a:r>
            <a:r>
              <a:rPr kumimoji="0" lang="zh-CN" altLang="en-US" sz="2000" i="0" u="none" strike="noStrike" kern="1200" cap="none" spc="0" normalizeH="0" baseline="0" noProof="0" dirty="0">
                <a:ln>
                  <a:noFill/>
                </a:ln>
                <a:solidFill>
                  <a:srgbClr val="000000"/>
                </a:solidFill>
                <a:effectLst/>
                <a:uLnTx/>
                <a:uFillTx/>
                <a:cs typeface="+mn-ea"/>
                <a:sym typeface="+mn-lt"/>
              </a:rPr>
              <a:t>所示</a:t>
            </a:r>
            <a:r>
              <a:rPr kumimoji="0" lang="zh-CN" altLang="en-US" sz="2000" b="1" i="0" u="none" strike="noStrike" kern="1200" cap="none" spc="0" normalizeH="0" baseline="0" noProof="0" dirty="0">
                <a:ln>
                  <a:noFill/>
                </a:ln>
                <a:solidFill>
                  <a:srgbClr val="000000"/>
                </a:solidFill>
                <a:effectLst/>
                <a:uLnTx/>
                <a:uFillTx/>
                <a:cs typeface="+mn-ea"/>
                <a:sym typeface="+mn-lt"/>
              </a:rPr>
              <a:t>。</a:t>
            </a:r>
            <a:endParaRPr kumimoji="0" lang="zh-CN" altLang="en-US" sz="2000" b="1"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1"/>
          <a:stretch>
            <a:fillRect/>
          </a:stretch>
        </p:blipFill>
        <p:spPr>
          <a:xfrm>
            <a:off x="8072790" y="443852"/>
            <a:ext cx="3688400" cy="2639797"/>
          </a:xfrm>
          <a:prstGeom prst="rect">
            <a:avLst/>
          </a:prstGeom>
        </p:spPr>
      </p:pic>
      <p:pic>
        <p:nvPicPr>
          <p:cNvPr id="4" name="图片 3"/>
          <p:cNvPicPr>
            <a:picLocks noChangeAspect="1"/>
          </p:cNvPicPr>
          <p:nvPr/>
        </p:nvPicPr>
        <p:blipFill>
          <a:blip r:embed="rId2"/>
          <a:stretch>
            <a:fillRect/>
          </a:stretch>
        </p:blipFill>
        <p:spPr>
          <a:xfrm>
            <a:off x="7859636" y="3568567"/>
            <a:ext cx="4005261" cy="2557982"/>
          </a:xfrm>
          <a:prstGeom prst="rect">
            <a:avLst/>
          </a:prstGeom>
        </p:spPr>
      </p:pic>
      <p:sp>
        <p:nvSpPr>
          <p:cNvPr id="6" name="矩形: 圆角 5"/>
          <p:cNvSpPr/>
          <p:nvPr/>
        </p:nvSpPr>
        <p:spPr>
          <a:xfrm>
            <a:off x="9642163" y="6322384"/>
            <a:ext cx="721528" cy="219455"/>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3-2</a:t>
            </a:r>
            <a:endParaRPr lang="zh-CN" altLang="en-US" dirty="0">
              <a:solidFill>
                <a:schemeClr val="tx1"/>
              </a:solidFill>
            </a:endParaRPr>
          </a:p>
        </p:txBody>
      </p:sp>
      <p:sp>
        <p:nvSpPr>
          <p:cNvPr id="8" name="矩形: 圆角 7"/>
          <p:cNvSpPr/>
          <p:nvPr/>
        </p:nvSpPr>
        <p:spPr>
          <a:xfrm>
            <a:off x="9556226" y="3191222"/>
            <a:ext cx="721528" cy="219455"/>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3-1</a:t>
            </a:r>
            <a:endParaRPr lang="zh-CN" altLang="en-US" dirty="0">
              <a:solidFill>
                <a:schemeClr val="tx1"/>
              </a:solidFill>
            </a:endParaRPr>
          </a:p>
        </p:txBody>
      </p:sp>
      <p:sp>
        <p:nvSpPr>
          <p:cNvPr id="21" name="文本框 20"/>
          <p:cNvSpPr txBox="1"/>
          <p:nvPr/>
        </p:nvSpPr>
        <p:spPr>
          <a:xfrm>
            <a:off x="147767" y="370664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“效果”菜单</a:t>
            </a:r>
            <a:endParaRPr lang="zh-CN" altLang="en-US" sz="2400" dirty="0">
              <a:solidFill>
                <a:schemeClr val="tx1">
                  <a:lumMod val="75000"/>
                  <a:lumOff val="25000"/>
                </a:schemeClr>
              </a:solidFill>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1</a:t>
            </a:r>
            <a:endParaRPr lang="zh-CN" altLang="en-US" sz="2400" b="1" dirty="0">
              <a:solidFill>
                <a:schemeClr val="bg1"/>
              </a:solidFill>
            </a:endParaRPr>
          </a:p>
        </p:txBody>
      </p:sp>
      <p:sp>
        <p:nvSpPr>
          <p:cNvPr id="49" name="文本框 48"/>
          <p:cNvSpPr txBox="1"/>
          <p:nvPr/>
        </p:nvSpPr>
        <p:spPr>
          <a:xfrm>
            <a:off x="4772561" y="3013502"/>
            <a:ext cx="2646878" cy="830997"/>
          </a:xfrm>
          <a:prstGeom prst="rect">
            <a:avLst/>
          </a:prstGeom>
          <a:noFill/>
        </p:spPr>
        <p:txBody>
          <a:bodyPr wrap="none" rtlCol="0">
            <a:spAutoFit/>
          </a:bodyPr>
          <a:lstStyle/>
          <a:p>
            <a:pPr algn="ctr"/>
            <a:r>
              <a:rPr lang="zh-CN" altLang="en-US" sz="4800" b="1" dirty="0">
                <a:solidFill>
                  <a:schemeClr val="bg1"/>
                </a:solidFill>
              </a:rPr>
              <a:t>工作界面</a:t>
            </a:r>
            <a:endParaRPr lang="zh-CN" altLang="en-US" sz="4800" b="1" dirty="0">
              <a:solidFill>
                <a:schemeClr val="bg1"/>
              </a:solidFill>
            </a:endParaRPr>
          </a:p>
        </p:txBody>
      </p:sp>
      <p:sp>
        <p:nvSpPr>
          <p:cNvPr id="53" name="test_90790"/>
          <p:cNvSpPr/>
          <p:nvPr/>
        </p:nvSpPr>
        <p:spPr>
          <a:xfrm>
            <a:off x="5910565" y="4135899"/>
            <a:ext cx="370870" cy="480263"/>
          </a:xfrm>
          <a:custGeom>
            <a:avLst/>
            <a:gdLst>
              <a:gd name="connsiteX0" fmla="*/ 198712 w 469613"/>
              <a:gd name="connsiteY0" fmla="*/ 491417 h 608132"/>
              <a:gd name="connsiteX1" fmla="*/ 371809 w 469613"/>
              <a:gd name="connsiteY1" fmla="*/ 491417 h 608132"/>
              <a:gd name="connsiteX2" fmla="*/ 371809 w 469613"/>
              <a:gd name="connsiteY2" fmla="*/ 514068 h 608132"/>
              <a:gd name="connsiteX3" fmla="*/ 198712 w 469613"/>
              <a:gd name="connsiteY3" fmla="*/ 514068 h 608132"/>
              <a:gd name="connsiteX4" fmla="*/ 106118 w 469613"/>
              <a:gd name="connsiteY4" fmla="*/ 453480 h 608132"/>
              <a:gd name="connsiteX5" fmla="*/ 106118 w 469613"/>
              <a:gd name="connsiteY5" fmla="*/ 491461 h 608132"/>
              <a:gd name="connsiteX6" fmla="*/ 144037 w 469613"/>
              <a:gd name="connsiteY6" fmla="*/ 491461 h 608132"/>
              <a:gd name="connsiteX7" fmla="*/ 144037 w 469613"/>
              <a:gd name="connsiteY7" fmla="*/ 453480 h 608132"/>
              <a:gd name="connsiteX8" fmla="*/ 83479 w 469613"/>
              <a:gd name="connsiteY8" fmla="*/ 430872 h 608132"/>
              <a:gd name="connsiteX9" fmla="*/ 166676 w 469613"/>
              <a:gd name="connsiteY9" fmla="*/ 430872 h 608132"/>
              <a:gd name="connsiteX10" fmla="*/ 166676 w 469613"/>
              <a:gd name="connsiteY10" fmla="*/ 514069 h 608132"/>
              <a:gd name="connsiteX11" fmla="*/ 83479 w 469613"/>
              <a:gd name="connsiteY11" fmla="*/ 514069 h 608132"/>
              <a:gd name="connsiteX12" fmla="*/ 198712 w 469613"/>
              <a:gd name="connsiteY12" fmla="*/ 379077 h 608132"/>
              <a:gd name="connsiteX13" fmla="*/ 371809 w 469613"/>
              <a:gd name="connsiteY13" fmla="*/ 379077 h 608132"/>
              <a:gd name="connsiteX14" fmla="*/ 371809 w 469613"/>
              <a:gd name="connsiteY14" fmla="*/ 401728 h 608132"/>
              <a:gd name="connsiteX15" fmla="*/ 198712 w 469613"/>
              <a:gd name="connsiteY15" fmla="*/ 401728 h 608132"/>
              <a:gd name="connsiteX16" fmla="*/ 106118 w 469613"/>
              <a:gd name="connsiteY16" fmla="*/ 341222 h 608132"/>
              <a:gd name="connsiteX17" fmla="*/ 106118 w 469613"/>
              <a:gd name="connsiteY17" fmla="*/ 379109 h 608132"/>
              <a:gd name="connsiteX18" fmla="*/ 144037 w 469613"/>
              <a:gd name="connsiteY18" fmla="*/ 379109 h 608132"/>
              <a:gd name="connsiteX19" fmla="*/ 144037 w 469613"/>
              <a:gd name="connsiteY19" fmla="*/ 341222 h 608132"/>
              <a:gd name="connsiteX20" fmla="*/ 83479 w 469613"/>
              <a:gd name="connsiteY20" fmla="*/ 318602 h 608132"/>
              <a:gd name="connsiteX21" fmla="*/ 166676 w 469613"/>
              <a:gd name="connsiteY21" fmla="*/ 318602 h 608132"/>
              <a:gd name="connsiteX22" fmla="*/ 166676 w 469613"/>
              <a:gd name="connsiteY22" fmla="*/ 401728 h 608132"/>
              <a:gd name="connsiteX23" fmla="*/ 83479 w 469613"/>
              <a:gd name="connsiteY23" fmla="*/ 401728 h 608132"/>
              <a:gd name="connsiteX24" fmla="*/ 198712 w 469613"/>
              <a:gd name="connsiteY24" fmla="*/ 266878 h 608132"/>
              <a:gd name="connsiteX25" fmla="*/ 371809 w 469613"/>
              <a:gd name="connsiteY25" fmla="*/ 266878 h 608132"/>
              <a:gd name="connsiteX26" fmla="*/ 371809 w 469613"/>
              <a:gd name="connsiteY26" fmla="*/ 289459 h 608132"/>
              <a:gd name="connsiteX27" fmla="*/ 198712 w 469613"/>
              <a:gd name="connsiteY27" fmla="*/ 289459 h 608132"/>
              <a:gd name="connsiteX28" fmla="*/ 106118 w 469613"/>
              <a:gd name="connsiteY28" fmla="*/ 228870 h 608132"/>
              <a:gd name="connsiteX29" fmla="*/ 106118 w 469613"/>
              <a:gd name="connsiteY29" fmla="*/ 266851 h 608132"/>
              <a:gd name="connsiteX30" fmla="*/ 144037 w 469613"/>
              <a:gd name="connsiteY30" fmla="*/ 266851 h 608132"/>
              <a:gd name="connsiteX31" fmla="*/ 144037 w 469613"/>
              <a:gd name="connsiteY31" fmla="*/ 228870 h 608132"/>
              <a:gd name="connsiteX32" fmla="*/ 83479 w 469613"/>
              <a:gd name="connsiteY32" fmla="*/ 206262 h 608132"/>
              <a:gd name="connsiteX33" fmla="*/ 166676 w 469613"/>
              <a:gd name="connsiteY33" fmla="*/ 206262 h 608132"/>
              <a:gd name="connsiteX34" fmla="*/ 166676 w 469613"/>
              <a:gd name="connsiteY34" fmla="*/ 289459 h 608132"/>
              <a:gd name="connsiteX35" fmla="*/ 83479 w 469613"/>
              <a:gd name="connsiteY35" fmla="*/ 289459 h 608132"/>
              <a:gd name="connsiteX36" fmla="*/ 198712 w 469613"/>
              <a:gd name="connsiteY36" fmla="*/ 154609 h 608132"/>
              <a:gd name="connsiteX37" fmla="*/ 371809 w 469613"/>
              <a:gd name="connsiteY37" fmla="*/ 154609 h 608132"/>
              <a:gd name="connsiteX38" fmla="*/ 371809 w 469613"/>
              <a:gd name="connsiteY38" fmla="*/ 177260 h 608132"/>
              <a:gd name="connsiteX39" fmla="*/ 198712 w 469613"/>
              <a:gd name="connsiteY39" fmla="*/ 177260 h 608132"/>
              <a:gd name="connsiteX40" fmla="*/ 106118 w 469613"/>
              <a:gd name="connsiteY40" fmla="*/ 116672 h 608132"/>
              <a:gd name="connsiteX41" fmla="*/ 106118 w 469613"/>
              <a:gd name="connsiteY41" fmla="*/ 154653 h 608132"/>
              <a:gd name="connsiteX42" fmla="*/ 144037 w 469613"/>
              <a:gd name="connsiteY42" fmla="*/ 154653 h 608132"/>
              <a:gd name="connsiteX43" fmla="*/ 144037 w 469613"/>
              <a:gd name="connsiteY43" fmla="*/ 116672 h 608132"/>
              <a:gd name="connsiteX44" fmla="*/ 83479 w 469613"/>
              <a:gd name="connsiteY44" fmla="*/ 94064 h 608132"/>
              <a:gd name="connsiteX45" fmla="*/ 166676 w 469613"/>
              <a:gd name="connsiteY45" fmla="*/ 94064 h 608132"/>
              <a:gd name="connsiteX46" fmla="*/ 166676 w 469613"/>
              <a:gd name="connsiteY46" fmla="*/ 177261 h 608132"/>
              <a:gd name="connsiteX47" fmla="*/ 83479 w 469613"/>
              <a:gd name="connsiteY47" fmla="*/ 177261 h 608132"/>
              <a:gd name="connsiteX48" fmla="*/ 355493 w 469613"/>
              <a:gd name="connsiteY48" fmla="*/ 38545 h 608132"/>
              <a:gd name="connsiteX49" fmla="*/ 355493 w 469613"/>
              <a:gd name="connsiteY49" fmla="*/ 114053 h 608132"/>
              <a:gd name="connsiteX50" fmla="*/ 431007 w 469613"/>
              <a:gd name="connsiteY50" fmla="*/ 114053 h 608132"/>
              <a:gd name="connsiteX51" fmla="*/ 22643 w 469613"/>
              <a:gd name="connsiteY51" fmla="*/ 22607 h 608132"/>
              <a:gd name="connsiteX52" fmla="*/ 22643 w 469613"/>
              <a:gd name="connsiteY52" fmla="*/ 585525 h 608132"/>
              <a:gd name="connsiteX53" fmla="*/ 446970 w 469613"/>
              <a:gd name="connsiteY53" fmla="*/ 585525 h 608132"/>
              <a:gd name="connsiteX54" fmla="*/ 446970 w 469613"/>
              <a:gd name="connsiteY54" fmla="*/ 136660 h 608132"/>
              <a:gd name="connsiteX55" fmla="*/ 332850 w 469613"/>
              <a:gd name="connsiteY55" fmla="*/ 136660 h 608132"/>
              <a:gd name="connsiteX56" fmla="*/ 332850 w 469613"/>
              <a:gd name="connsiteY56" fmla="*/ 22607 h 608132"/>
              <a:gd name="connsiteX57" fmla="*/ 0 w 469613"/>
              <a:gd name="connsiteY57" fmla="*/ 0 h 608132"/>
              <a:gd name="connsiteX58" fmla="*/ 348813 w 469613"/>
              <a:gd name="connsiteY58" fmla="*/ 0 h 608132"/>
              <a:gd name="connsiteX59" fmla="*/ 469613 w 469613"/>
              <a:gd name="connsiteY59" fmla="*/ 120609 h 608132"/>
              <a:gd name="connsiteX60" fmla="*/ 469613 w 469613"/>
              <a:gd name="connsiteY60" fmla="*/ 608132 h 608132"/>
              <a:gd name="connsiteX61" fmla="*/ 0 w 469613"/>
              <a:gd name="connsiteY61" fmla="*/ 608132 h 60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69613" h="608132">
                <a:moveTo>
                  <a:pt x="198712" y="491417"/>
                </a:moveTo>
                <a:lnTo>
                  <a:pt x="371809" y="491417"/>
                </a:lnTo>
                <a:lnTo>
                  <a:pt x="371809" y="514068"/>
                </a:lnTo>
                <a:lnTo>
                  <a:pt x="198712" y="514068"/>
                </a:lnTo>
                <a:close/>
                <a:moveTo>
                  <a:pt x="106118" y="453480"/>
                </a:moveTo>
                <a:lnTo>
                  <a:pt x="106118" y="491461"/>
                </a:lnTo>
                <a:lnTo>
                  <a:pt x="144037" y="491461"/>
                </a:lnTo>
                <a:lnTo>
                  <a:pt x="144037" y="453480"/>
                </a:lnTo>
                <a:close/>
                <a:moveTo>
                  <a:pt x="83479" y="430872"/>
                </a:moveTo>
                <a:lnTo>
                  <a:pt x="166676" y="430872"/>
                </a:lnTo>
                <a:lnTo>
                  <a:pt x="166676" y="514069"/>
                </a:lnTo>
                <a:lnTo>
                  <a:pt x="83479" y="514069"/>
                </a:lnTo>
                <a:close/>
                <a:moveTo>
                  <a:pt x="198712" y="379077"/>
                </a:moveTo>
                <a:lnTo>
                  <a:pt x="371809" y="379077"/>
                </a:lnTo>
                <a:lnTo>
                  <a:pt x="371809" y="401728"/>
                </a:lnTo>
                <a:lnTo>
                  <a:pt x="198712" y="401728"/>
                </a:lnTo>
                <a:close/>
                <a:moveTo>
                  <a:pt x="106118" y="341222"/>
                </a:moveTo>
                <a:lnTo>
                  <a:pt x="106118" y="379109"/>
                </a:lnTo>
                <a:lnTo>
                  <a:pt x="144037" y="379109"/>
                </a:lnTo>
                <a:lnTo>
                  <a:pt x="144037" y="341222"/>
                </a:lnTo>
                <a:close/>
                <a:moveTo>
                  <a:pt x="83479" y="318602"/>
                </a:moveTo>
                <a:lnTo>
                  <a:pt x="166676" y="318602"/>
                </a:lnTo>
                <a:lnTo>
                  <a:pt x="166676" y="401728"/>
                </a:lnTo>
                <a:lnTo>
                  <a:pt x="83479" y="401728"/>
                </a:lnTo>
                <a:close/>
                <a:moveTo>
                  <a:pt x="198712" y="266878"/>
                </a:moveTo>
                <a:lnTo>
                  <a:pt x="371809" y="266878"/>
                </a:lnTo>
                <a:lnTo>
                  <a:pt x="371809" y="289459"/>
                </a:lnTo>
                <a:lnTo>
                  <a:pt x="198712" y="289459"/>
                </a:lnTo>
                <a:close/>
                <a:moveTo>
                  <a:pt x="106118" y="228870"/>
                </a:moveTo>
                <a:lnTo>
                  <a:pt x="106118" y="266851"/>
                </a:lnTo>
                <a:lnTo>
                  <a:pt x="144037" y="266851"/>
                </a:lnTo>
                <a:lnTo>
                  <a:pt x="144037" y="228870"/>
                </a:lnTo>
                <a:close/>
                <a:moveTo>
                  <a:pt x="83479" y="206262"/>
                </a:moveTo>
                <a:lnTo>
                  <a:pt x="166676" y="206262"/>
                </a:lnTo>
                <a:lnTo>
                  <a:pt x="166676" y="289459"/>
                </a:lnTo>
                <a:lnTo>
                  <a:pt x="83479" y="289459"/>
                </a:lnTo>
                <a:close/>
                <a:moveTo>
                  <a:pt x="198712" y="154609"/>
                </a:moveTo>
                <a:lnTo>
                  <a:pt x="371809" y="154609"/>
                </a:lnTo>
                <a:lnTo>
                  <a:pt x="371809" y="177260"/>
                </a:lnTo>
                <a:lnTo>
                  <a:pt x="198712" y="177260"/>
                </a:lnTo>
                <a:close/>
                <a:moveTo>
                  <a:pt x="106118" y="116672"/>
                </a:moveTo>
                <a:lnTo>
                  <a:pt x="106118" y="154653"/>
                </a:lnTo>
                <a:lnTo>
                  <a:pt x="144037" y="154653"/>
                </a:lnTo>
                <a:lnTo>
                  <a:pt x="144037" y="116672"/>
                </a:lnTo>
                <a:close/>
                <a:moveTo>
                  <a:pt x="83479" y="94064"/>
                </a:moveTo>
                <a:lnTo>
                  <a:pt x="166676" y="94064"/>
                </a:lnTo>
                <a:lnTo>
                  <a:pt x="166676" y="177261"/>
                </a:lnTo>
                <a:lnTo>
                  <a:pt x="83479" y="177261"/>
                </a:lnTo>
                <a:close/>
                <a:moveTo>
                  <a:pt x="355493" y="38545"/>
                </a:moveTo>
                <a:lnTo>
                  <a:pt x="355493" y="114053"/>
                </a:lnTo>
                <a:lnTo>
                  <a:pt x="431007" y="114053"/>
                </a:lnTo>
                <a:close/>
                <a:moveTo>
                  <a:pt x="22643" y="22607"/>
                </a:moveTo>
                <a:lnTo>
                  <a:pt x="22643" y="585525"/>
                </a:lnTo>
                <a:lnTo>
                  <a:pt x="446970" y="585525"/>
                </a:lnTo>
                <a:lnTo>
                  <a:pt x="446970" y="136660"/>
                </a:lnTo>
                <a:lnTo>
                  <a:pt x="332850" y="136660"/>
                </a:lnTo>
                <a:lnTo>
                  <a:pt x="332850" y="22607"/>
                </a:lnTo>
                <a:close/>
                <a:moveTo>
                  <a:pt x="0" y="0"/>
                </a:moveTo>
                <a:lnTo>
                  <a:pt x="348813" y="0"/>
                </a:lnTo>
                <a:lnTo>
                  <a:pt x="469613" y="120609"/>
                </a:lnTo>
                <a:lnTo>
                  <a:pt x="469613" y="608132"/>
                </a:lnTo>
                <a:lnTo>
                  <a:pt x="0" y="6081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489429" y="897078"/>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15801" y="972924"/>
            <a:ext cx="1434560" cy="461665"/>
          </a:xfrm>
          <a:prstGeom prst="rect">
            <a:avLst/>
          </a:prstGeom>
          <a:noFill/>
        </p:spPr>
        <p:txBody>
          <a:bodyPr wrap="none" rtlCol="0">
            <a:spAutoFit/>
          </a:bodyPr>
          <a:lstStyle/>
          <a:p>
            <a:pPr algn="ctr"/>
            <a:r>
              <a:rPr lang="zh-CN" altLang="en-US" sz="2400" b="1" dirty="0">
                <a:solidFill>
                  <a:schemeClr val="bg1"/>
                </a:solidFill>
              </a:rPr>
              <a:t>课堂案例</a:t>
            </a:r>
            <a:endParaRPr lang="zh-CN" altLang="en-US" sz="2400" b="1" dirty="0">
              <a:solidFill>
                <a:schemeClr val="bg1"/>
              </a:solidFill>
            </a:endParaRPr>
          </a:p>
        </p:txBody>
      </p:sp>
      <p:sp>
        <p:nvSpPr>
          <p:cNvPr id="15" name="文本框 14"/>
          <p:cNvSpPr txBox="1"/>
          <p:nvPr/>
        </p:nvSpPr>
        <p:spPr>
          <a:xfrm>
            <a:off x="553601" y="274852"/>
            <a:ext cx="1409360"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147768" y="1546515"/>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“文件”菜单</a:t>
            </a:r>
            <a:endParaRPr lang="zh-CN" altLang="en-US" sz="2400" dirty="0">
              <a:solidFill>
                <a:schemeClr val="tx1">
                  <a:lumMod val="75000"/>
                  <a:lumOff val="25000"/>
                </a:schemeClr>
              </a:solidFill>
            </a:endParaRPr>
          </a:p>
        </p:txBody>
      </p:sp>
      <p:sp>
        <p:nvSpPr>
          <p:cNvPr id="17" name="文本框 16"/>
          <p:cNvSpPr txBox="1"/>
          <p:nvPr/>
        </p:nvSpPr>
        <p:spPr>
          <a:xfrm>
            <a:off x="147768" y="2088133"/>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“编辑”菜单</a:t>
            </a:r>
            <a:endParaRPr lang="zh-CN" altLang="en-US" sz="2400" dirty="0">
              <a:solidFill>
                <a:schemeClr val="tx1">
                  <a:lumMod val="75000"/>
                  <a:lumOff val="25000"/>
                </a:schemeClr>
              </a:solidFill>
            </a:endParaRPr>
          </a:p>
        </p:txBody>
      </p:sp>
      <p:sp>
        <p:nvSpPr>
          <p:cNvPr id="18" name="文本框 17"/>
          <p:cNvSpPr txBox="1"/>
          <p:nvPr/>
        </p:nvSpPr>
        <p:spPr>
          <a:xfrm>
            <a:off x="147768" y="2621953"/>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“合成”菜单</a:t>
            </a:r>
            <a:endParaRPr lang="zh-CN" altLang="en-US" sz="2400" dirty="0">
              <a:solidFill>
                <a:schemeClr val="tx1">
                  <a:lumMod val="75000"/>
                  <a:lumOff val="25000"/>
                </a:schemeClr>
              </a:solidFill>
            </a:endParaRPr>
          </a:p>
        </p:txBody>
      </p:sp>
      <p:sp>
        <p:nvSpPr>
          <p:cNvPr id="19" name="等腰三角形 18"/>
          <p:cNvSpPr/>
          <p:nvPr/>
        </p:nvSpPr>
        <p:spPr>
          <a:xfrm rot="16200000">
            <a:off x="2249635" y="1109602"/>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37933" y="319686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“图层”菜单</a:t>
            </a:r>
            <a:endParaRPr lang="zh-CN" altLang="en-US" sz="2400" dirty="0">
              <a:solidFill>
                <a:schemeClr val="tx1">
                  <a:lumMod val="75000"/>
                  <a:lumOff val="25000"/>
                </a:schemeClr>
              </a:solidFill>
            </a:endParaRPr>
          </a:p>
        </p:txBody>
      </p:sp>
      <p:sp>
        <p:nvSpPr>
          <p:cNvPr id="9" name="文本框 8"/>
          <p:cNvSpPr txBox="1"/>
          <p:nvPr/>
        </p:nvSpPr>
        <p:spPr>
          <a:xfrm>
            <a:off x="135246" y="4863802"/>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“视图”菜单</a:t>
            </a:r>
            <a:endParaRPr lang="zh-CN" altLang="en-US" sz="2400" dirty="0">
              <a:solidFill>
                <a:schemeClr val="tx1">
                  <a:lumMod val="75000"/>
                  <a:lumOff val="25000"/>
                </a:schemeClr>
              </a:solidFill>
            </a:endParaRPr>
          </a:p>
        </p:txBody>
      </p:sp>
      <p:sp>
        <p:nvSpPr>
          <p:cNvPr id="11" name="文本框 10"/>
          <p:cNvSpPr txBox="1"/>
          <p:nvPr/>
        </p:nvSpPr>
        <p:spPr>
          <a:xfrm>
            <a:off x="128414" y="42321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“动画”菜单</a:t>
            </a:r>
            <a:endParaRPr lang="zh-CN" altLang="en-US" sz="2400" dirty="0">
              <a:solidFill>
                <a:schemeClr val="tx1">
                  <a:lumMod val="75000"/>
                  <a:lumOff val="25000"/>
                </a:schemeClr>
              </a:solidFill>
            </a:endParaRPr>
          </a:p>
        </p:txBody>
      </p:sp>
      <p:sp>
        <p:nvSpPr>
          <p:cNvPr id="12" name="文本框 11"/>
          <p:cNvSpPr txBox="1"/>
          <p:nvPr/>
        </p:nvSpPr>
        <p:spPr>
          <a:xfrm>
            <a:off x="147768" y="5527351"/>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“窗口”菜单</a:t>
            </a:r>
            <a:endParaRPr lang="zh-CN" altLang="en-US" sz="2400" dirty="0">
              <a:solidFill>
                <a:schemeClr val="tx1">
                  <a:lumMod val="75000"/>
                  <a:lumOff val="25000"/>
                </a:schemeClr>
              </a:solidFill>
            </a:endParaRPr>
          </a:p>
        </p:txBody>
      </p:sp>
      <p:sp>
        <p:nvSpPr>
          <p:cNvPr id="20" name="文本框 19"/>
          <p:cNvSpPr txBox="1"/>
          <p:nvPr/>
        </p:nvSpPr>
        <p:spPr>
          <a:xfrm>
            <a:off x="135249" y="620128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“帮助”菜单</a:t>
            </a:r>
            <a:endParaRPr lang="zh-CN" altLang="en-US" sz="2400" dirty="0">
              <a:solidFill>
                <a:schemeClr val="tx1">
                  <a:lumMod val="75000"/>
                  <a:lumOff val="25000"/>
                </a:schemeClr>
              </a:solidFill>
            </a:endParaRPr>
          </a:p>
        </p:txBody>
      </p:sp>
      <p:sp>
        <p:nvSpPr>
          <p:cNvPr id="7" name="矩形: 圆角 6"/>
          <p:cNvSpPr/>
          <p:nvPr/>
        </p:nvSpPr>
        <p:spPr>
          <a:xfrm>
            <a:off x="2704255" y="1275944"/>
            <a:ext cx="4711983" cy="286681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b="1" i="0" u="none" strike="noStrike" kern="1200" cap="none" spc="0" normalizeH="0" baseline="0" noProof="0" dirty="0">
                <a:ln>
                  <a:noFill/>
                </a:ln>
                <a:solidFill>
                  <a:srgbClr val="000000"/>
                </a:solidFill>
                <a:effectLst/>
                <a:uLnTx/>
                <a:uFillTx/>
                <a:cs typeface="+mn-ea"/>
                <a:sym typeface="+mn-lt"/>
              </a:rPr>
              <a:t>步骤</a:t>
            </a:r>
            <a:r>
              <a:rPr kumimoji="0" lang="en-US" altLang="zh-CN" sz="2000" b="1" i="0" u="none" strike="noStrike" kern="1200" cap="none" spc="0" normalizeH="0" baseline="0" noProof="0" dirty="0">
                <a:ln>
                  <a:noFill/>
                </a:ln>
                <a:solidFill>
                  <a:srgbClr val="000000"/>
                </a:solidFill>
                <a:effectLst/>
                <a:uLnTx/>
                <a:uFillTx/>
                <a:cs typeface="+mn-ea"/>
                <a:sym typeface="+mn-lt"/>
              </a:rPr>
              <a:t>04</a:t>
            </a:r>
            <a:r>
              <a:rPr kumimoji="0" lang="zh-CN" altLang="en-US" sz="2000" i="0" u="none" strike="noStrike" kern="1200" cap="none" spc="0" normalizeH="0" baseline="0" noProof="0" dirty="0">
                <a:ln>
                  <a:noFill/>
                </a:ln>
                <a:solidFill>
                  <a:srgbClr val="000000"/>
                </a:solidFill>
                <a:effectLst/>
                <a:uLnTx/>
                <a:uFillTx/>
                <a:cs typeface="+mn-ea"/>
                <a:sym typeface="+mn-lt"/>
              </a:rPr>
              <a:t>：在“合成”面板中拖拽“拼图</a:t>
            </a:r>
            <a:r>
              <a:rPr kumimoji="0" lang="en-US" altLang="zh-CN" sz="2000" i="0" u="none" strike="noStrike" kern="1200" cap="none" spc="0" normalizeH="0" baseline="0" noProof="0" dirty="0">
                <a:ln>
                  <a:noFill/>
                </a:ln>
                <a:solidFill>
                  <a:srgbClr val="000000"/>
                </a:solidFill>
                <a:effectLst/>
                <a:uLnTx/>
                <a:uFillTx/>
                <a:cs typeface="+mn-ea"/>
                <a:sym typeface="+mn-lt"/>
              </a:rPr>
              <a:t>02”</a:t>
            </a:r>
            <a:r>
              <a:rPr kumimoji="0" lang="zh-CN" altLang="en-US" sz="2000" i="0" u="none" strike="noStrike" kern="1200" cap="none" spc="0" normalizeH="0" baseline="0" noProof="0" dirty="0">
                <a:ln>
                  <a:noFill/>
                </a:ln>
                <a:solidFill>
                  <a:srgbClr val="000000"/>
                </a:solidFill>
                <a:effectLst/>
                <a:uLnTx/>
                <a:uFillTx/>
                <a:cs typeface="+mn-ea"/>
                <a:sym typeface="+mn-lt"/>
              </a:rPr>
              <a:t>，使它的上边缘与横向的参考线对齐。拖拽“拼图</a:t>
            </a:r>
            <a:r>
              <a:rPr kumimoji="0" lang="en-US" altLang="zh-CN" sz="2000" i="0" u="none" strike="noStrike" kern="1200" cap="none" spc="0" normalizeH="0" baseline="0" noProof="0" dirty="0">
                <a:ln>
                  <a:noFill/>
                </a:ln>
                <a:solidFill>
                  <a:srgbClr val="000000"/>
                </a:solidFill>
                <a:effectLst/>
                <a:uLnTx/>
                <a:uFillTx/>
                <a:cs typeface="+mn-ea"/>
                <a:sym typeface="+mn-lt"/>
              </a:rPr>
              <a:t>03”</a:t>
            </a:r>
            <a:r>
              <a:rPr kumimoji="0" lang="zh-CN" altLang="en-US" sz="2000" i="0" u="none" strike="noStrike" kern="1200" cap="none" spc="0" normalizeH="0" baseline="0" noProof="0" dirty="0">
                <a:ln>
                  <a:noFill/>
                </a:ln>
                <a:solidFill>
                  <a:srgbClr val="000000"/>
                </a:solidFill>
                <a:effectLst/>
                <a:uLnTx/>
                <a:uFillTx/>
                <a:cs typeface="+mn-ea"/>
                <a:sym typeface="+mn-lt"/>
              </a:rPr>
              <a:t>，使它的左边缘与纵向的参考线对齐，将“拼图</a:t>
            </a:r>
            <a:r>
              <a:rPr kumimoji="0" lang="en-US" altLang="zh-CN" sz="2000" i="0" u="none" strike="noStrike" kern="1200" cap="none" spc="0" normalizeH="0" baseline="0" noProof="0" dirty="0">
                <a:ln>
                  <a:noFill/>
                </a:ln>
                <a:solidFill>
                  <a:srgbClr val="000000"/>
                </a:solidFill>
                <a:effectLst/>
                <a:uLnTx/>
                <a:uFillTx/>
                <a:cs typeface="+mn-ea"/>
                <a:sym typeface="+mn-lt"/>
              </a:rPr>
              <a:t>04”</a:t>
            </a:r>
            <a:r>
              <a:rPr kumimoji="0" lang="zh-CN" altLang="en-US" sz="2000" i="0" u="none" strike="noStrike" kern="1200" cap="none" spc="0" normalizeH="0" baseline="0" noProof="0" dirty="0">
                <a:ln>
                  <a:noFill/>
                </a:ln>
                <a:solidFill>
                  <a:srgbClr val="000000"/>
                </a:solidFill>
                <a:effectLst/>
                <a:uLnTx/>
                <a:uFillTx/>
                <a:cs typeface="+mn-ea"/>
                <a:sym typeface="+mn-lt"/>
              </a:rPr>
              <a:t>选中，将它的右边缘与纵向的参考线对齐，如图所示。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1"/>
          <a:stretch>
            <a:fillRect/>
          </a:stretch>
        </p:blipFill>
        <p:spPr>
          <a:xfrm>
            <a:off x="7588733" y="1627347"/>
            <a:ext cx="4474852" cy="2316681"/>
          </a:xfrm>
          <a:prstGeom prst="rect">
            <a:avLst/>
          </a:prstGeom>
        </p:spPr>
      </p:pic>
      <p:sp>
        <p:nvSpPr>
          <p:cNvPr id="5" name="矩形 4"/>
          <p:cNvSpPr/>
          <p:nvPr/>
        </p:nvSpPr>
        <p:spPr>
          <a:xfrm>
            <a:off x="3077736" y="4714452"/>
            <a:ext cx="8318810" cy="1486828"/>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n-US" altLang="zh-CN" dirty="0">
              <a:solidFill>
                <a:schemeClr val="tx1"/>
              </a:solidFill>
            </a:endParaRPr>
          </a:p>
          <a:p>
            <a:pPr algn="just"/>
            <a:endParaRPr lang="en-US" altLang="zh-CN" dirty="0">
              <a:solidFill>
                <a:schemeClr val="tx1"/>
              </a:solidFill>
            </a:endParaRPr>
          </a:p>
          <a:p>
            <a:pPr algn="just"/>
            <a:r>
              <a:rPr lang="zh-CN" altLang="en-US" dirty="0">
                <a:solidFill>
                  <a:schemeClr val="tx1"/>
                </a:solidFill>
              </a:rPr>
              <a:t>技巧小贴士：</a:t>
            </a:r>
            <a:endParaRPr lang="zh-CN" altLang="en-US" dirty="0">
              <a:solidFill>
                <a:schemeClr val="tx1"/>
              </a:solidFill>
            </a:endParaRPr>
          </a:p>
          <a:p>
            <a:pPr algn="just"/>
            <a:r>
              <a:rPr lang="zh-CN" altLang="en-US" dirty="0">
                <a:solidFill>
                  <a:schemeClr val="tx1"/>
                </a:solidFill>
              </a:rPr>
              <a:t>参考线可以有很多条，添加的方法同前面介绍的一样，若想暂时隐藏参考线，可以取消勾选“显示参考线”，若想删除现有参考线，可以执行“视图</a:t>
            </a:r>
            <a:r>
              <a:rPr lang="en-US" altLang="zh-CN" dirty="0">
                <a:solidFill>
                  <a:schemeClr val="tx1"/>
                </a:solidFill>
              </a:rPr>
              <a:t>&gt;</a:t>
            </a:r>
            <a:r>
              <a:rPr lang="zh-CN" altLang="en-US" dirty="0">
                <a:solidFill>
                  <a:schemeClr val="tx1"/>
                </a:solidFill>
              </a:rPr>
              <a:t>清除参考线”菜单命令。</a:t>
            </a:r>
            <a:endParaRPr lang="zh-CN" altLang="en-US" dirty="0">
              <a:solidFill>
                <a:schemeClr val="tx1"/>
              </a:solidFill>
            </a:endParaRPr>
          </a:p>
          <a:p>
            <a:pPr algn="just"/>
            <a:endParaRPr lang="zh-CN" altLang="en-US" dirty="0">
              <a:solidFill>
                <a:schemeClr val="tx1"/>
              </a:solidFill>
            </a:endParaRPr>
          </a:p>
          <a:p>
            <a:pPr algn="just"/>
            <a:endParaRPr lang="zh-CN" altLang="en-US" dirty="0">
              <a:solidFill>
                <a:schemeClr val="tx1"/>
              </a:solidFill>
            </a:endParaRPr>
          </a:p>
        </p:txBody>
      </p:sp>
      <p:sp>
        <p:nvSpPr>
          <p:cNvPr id="6" name="文本框 5"/>
          <p:cNvSpPr txBox="1"/>
          <p:nvPr/>
        </p:nvSpPr>
        <p:spPr>
          <a:xfrm>
            <a:off x="154118" y="366956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“效果”菜单</a:t>
            </a:r>
            <a:endParaRPr lang="zh-CN" altLang="en-US" sz="2400" dirty="0">
              <a:solidFill>
                <a:schemeClr val="tx1">
                  <a:lumMod val="75000"/>
                  <a:lumOff val="25000"/>
                </a:schemeClr>
              </a:solidFill>
            </a:endParaRPr>
          </a:p>
        </p:txBody>
      </p:sp>
    </p:spTree>
    <p:custDataLst>
      <p:tags r:id="rId2"/>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334538" y="1572380"/>
            <a:ext cx="1825200" cy="58162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28413" y="1627347"/>
            <a:ext cx="2031325" cy="461665"/>
          </a:xfrm>
          <a:prstGeom prst="rect">
            <a:avLst/>
          </a:prstGeom>
          <a:noFill/>
        </p:spPr>
        <p:txBody>
          <a:bodyPr wrap="none" rtlCol="0">
            <a:spAutoFit/>
          </a:bodyPr>
          <a:lstStyle/>
          <a:p>
            <a:pPr algn="ctr"/>
            <a:r>
              <a:rPr lang="zh-CN" altLang="en-US" sz="2400" b="1" dirty="0">
                <a:solidFill>
                  <a:schemeClr val="bg1"/>
                </a:solidFill>
              </a:rPr>
              <a:t>“文件”菜单</a:t>
            </a:r>
            <a:endParaRPr lang="zh-CN" altLang="en-US" sz="2400" b="1" dirty="0">
              <a:solidFill>
                <a:schemeClr val="bg1"/>
              </a:solidFill>
            </a:endParaRPr>
          </a:p>
        </p:txBody>
      </p:sp>
      <p:sp>
        <p:nvSpPr>
          <p:cNvPr id="15" name="文本框 14"/>
          <p:cNvSpPr txBox="1"/>
          <p:nvPr/>
        </p:nvSpPr>
        <p:spPr>
          <a:xfrm>
            <a:off x="553601" y="274852"/>
            <a:ext cx="1409360"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586980" y="885683"/>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135246" y="2246902"/>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“编辑”菜单</a:t>
            </a:r>
            <a:endParaRPr lang="zh-CN" altLang="en-US" sz="2400" dirty="0">
              <a:solidFill>
                <a:schemeClr val="tx1">
                  <a:lumMod val="75000"/>
                  <a:lumOff val="25000"/>
                </a:schemeClr>
              </a:solidFill>
            </a:endParaRPr>
          </a:p>
        </p:txBody>
      </p:sp>
      <p:sp>
        <p:nvSpPr>
          <p:cNvPr id="18" name="文本框 17"/>
          <p:cNvSpPr txBox="1"/>
          <p:nvPr/>
        </p:nvSpPr>
        <p:spPr>
          <a:xfrm>
            <a:off x="147767" y="2733992"/>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“合成”菜单</a:t>
            </a:r>
            <a:endParaRPr lang="zh-CN" altLang="en-US" sz="2400" dirty="0">
              <a:solidFill>
                <a:schemeClr val="tx1">
                  <a:lumMod val="75000"/>
                  <a:lumOff val="25000"/>
                </a:schemeClr>
              </a:solidFill>
            </a:endParaRPr>
          </a:p>
        </p:txBody>
      </p:sp>
      <p:sp>
        <p:nvSpPr>
          <p:cNvPr id="19" name="等腰三角形 18"/>
          <p:cNvSpPr/>
          <p:nvPr/>
        </p:nvSpPr>
        <p:spPr>
          <a:xfrm rot="16200000">
            <a:off x="2266717" y="1787695"/>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147766" y="3293471"/>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“图层”菜单</a:t>
            </a:r>
            <a:endParaRPr lang="zh-CN" altLang="en-US" sz="2400" dirty="0">
              <a:solidFill>
                <a:schemeClr val="tx1">
                  <a:lumMod val="75000"/>
                  <a:lumOff val="25000"/>
                </a:schemeClr>
              </a:solidFill>
            </a:endParaRPr>
          </a:p>
        </p:txBody>
      </p:sp>
      <p:sp>
        <p:nvSpPr>
          <p:cNvPr id="9" name="文本框 8"/>
          <p:cNvSpPr txBox="1"/>
          <p:nvPr/>
        </p:nvSpPr>
        <p:spPr>
          <a:xfrm>
            <a:off x="135246" y="4863802"/>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“视图”菜单</a:t>
            </a:r>
            <a:endParaRPr lang="zh-CN" altLang="en-US" sz="2400" dirty="0">
              <a:solidFill>
                <a:schemeClr val="tx1">
                  <a:lumMod val="75000"/>
                  <a:lumOff val="25000"/>
                </a:schemeClr>
              </a:solidFill>
            </a:endParaRPr>
          </a:p>
        </p:txBody>
      </p:sp>
      <p:sp>
        <p:nvSpPr>
          <p:cNvPr id="11" name="文本框 10"/>
          <p:cNvSpPr txBox="1"/>
          <p:nvPr/>
        </p:nvSpPr>
        <p:spPr>
          <a:xfrm>
            <a:off x="128414" y="42321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“动画”菜单</a:t>
            </a:r>
            <a:endParaRPr lang="zh-CN" altLang="en-US" sz="2400" dirty="0">
              <a:solidFill>
                <a:schemeClr val="tx1">
                  <a:lumMod val="75000"/>
                  <a:lumOff val="25000"/>
                </a:schemeClr>
              </a:solidFill>
            </a:endParaRPr>
          </a:p>
        </p:txBody>
      </p:sp>
      <p:sp>
        <p:nvSpPr>
          <p:cNvPr id="12" name="文本框 11"/>
          <p:cNvSpPr txBox="1"/>
          <p:nvPr/>
        </p:nvSpPr>
        <p:spPr>
          <a:xfrm>
            <a:off x="147768" y="5527351"/>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“窗口”菜单</a:t>
            </a:r>
            <a:endParaRPr lang="zh-CN" altLang="en-US" sz="2400" dirty="0">
              <a:solidFill>
                <a:schemeClr val="tx1">
                  <a:lumMod val="75000"/>
                  <a:lumOff val="25000"/>
                </a:schemeClr>
              </a:solidFill>
            </a:endParaRPr>
          </a:p>
        </p:txBody>
      </p:sp>
      <p:sp>
        <p:nvSpPr>
          <p:cNvPr id="20" name="文本框 19"/>
          <p:cNvSpPr txBox="1"/>
          <p:nvPr/>
        </p:nvSpPr>
        <p:spPr>
          <a:xfrm>
            <a:off x="135249" y="620128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“帮助”菜单</a:t>
            </a:r>
            <a:endParaRPr lang="zh-CN" altLang="en-US" sz="2400" dirty="0">
              <a:solidFill>
                <a:schemeClr val="tx1">
                  <a:lumMod val="75000"/>
                  <a:lumOff val="25000"/>
                </a:schemeClr>
              </a:solidFill>
            </a:endParaRPr>
          </a:p>
        </p:txBody>
      </p:sp>
      <p:sp>
        <p:nvSpPr>
          <p:cNvPr id="7" name="矩形: 圆角 6"/>
          <p:cNvSpPr/>
          <p:nvPr/>
        </p:nvSpPr>
        <p:spPr>
          <a:xfrm>
            <a:off x="3044120" y="1915434"/>
            <a:ext cx="4632006" cy="231668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“文件”菜单中的命令主要用于执行针对项目文件的一些基本操作，如图所示。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2" name="图片 1"/>
          <p:cNvPicPr>
            <a:picLocks noChangeAspect="1"/>
          </p:cNvPicPr>
          <p:nvPr/>
        </p:nvPicPr>
        <p:blipFill>
          <a:blip r:embed="rId1"/>
          <a:stretch>
            <a:fillRect/>
          </a:stretch>
        </p:blipFill>
        <p:spPr>
          <a:xfrm>
            <a:off x="8757285" y="259567"/>
            <a:ext cx="2475709" cy="6090867"/>
          </a:xfrm>
          <a:prstGeom prst="rect">
            <a:avLst/>
          </a:prstGeom>
        </p:spPr>
      </p:pic>
      <p:sp>
        <p:nvSpPr>
          <p:cNvPr id="4" name="文本框 3"/>
          <p:cNvSpPr txBox="1"/>
          <p:nvPr/>
        </p:nvSpPr>
        <p:spPr>
          <a:xfrm>
            <a:off x="147765" y="3733398"/>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“效果”菜单</a:t>
            </a:r>
            <a:endParaRPr lang="zh-CN" altLang="en-US" sz="2400" dirty="0">
              <a:solidFill>
                <a:schemeClr val="tx1">
                  <a:lumMod val="75000"/>
                  <a:lumOff val="25000"/>
                </a:schemeClr>
              </a:solidFill>
            </a:endParaRPr>
          </a:p>
        </p:txBody>
      </p:sp>
    </p:spTree>
    <p:custDataLst>
      <p:tags r:id="rId2"/>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334539" y="2090093"/>
            <a:ext cx="1825200" cy="58162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147767" y="2100714"/>
            <a:ext cx="2031325" cy="461665"/>
          </a:xfrm>
          <a:prstGeom prst="rect">
            <a:avLst/>
          </a:prstGeom>
          <a:noFill/>
        </p:spPr>
        <p:txBody>
          <a:bodyPr wrap="none" rtlCol="0">
            <a:spAutoFit/>
          </a:bodyPr>
          <a:lstStyle/>
          <a:p>
            <a:pPr algn="ctr"/>
            <a:r>
              <a:rPr lang="zh-CN" altLang="en-US" sz="2400" b="1" dirty="0">
                <a:solidFill>
                  <a:schemeClr val="bg1"/>
                </a:solidFill>
              </a:rPr>
              <a:t>“编辑”菜单</a:t>
            </a:r>
            <a:endParaRPr lang="zh-CN" altLang="en-US" sz="2400" b="1" dirty="0">
              <a:solidFill>
                <a:schemeClr val="bg1"/>
              </a:solidFill>
            </a:endParaRPr>
          </a:p>
        </p:txBody>
      </p:sp>
      <p:sp>
        <p:nvSpPr>
          <p:cNvPr id="15" name="文本框 14"/>
          <p:cNvSpPr txBox="1"/>
          <p:nvPr/>
        </p:nvSpPr>
        <p:spPr>
          <a:xfrm>
            <a:off x="553601" y="274852"/>
            <a:ext cx="1409360"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586980" y="885683"/>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147767" y="1586019"/>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“文件”菜单</a:t>
            </a:r>
            <a:endParaRPr lang="zh-CN" altLang="en-US" sz="2400" dirty="0">
              <a:solidFill>
                <a:schemeClr val="tx1">
                  <a:lumMod val="75000"/>
                  <a:lumOff val="25000"/>
                </a:schemeClr>
              </a:solidFill>
            </a:endParaRPr>
          </a:p>
        </p:txBody>
      </p:sp>
      <p:sp>
        <p:nvSpPr>
          <p:cNvPr id="18" name="文本框 17"/>
          <p:cNvSpPr txBox="1"/>
          <p:nvPr/>
        </p:nvSpPr>
        <p:spPr>
          <a:xfrm>
            <a:off x="113395" y="2716198"/>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“合成”菜单</a:t>
            </a:r>
            <a:endParaRPr lang="zh-CN" altLang="en-US" sz="2400" dirty="0">
              <a:solidFill>
                <a:schemeClr val="tx1">
                  <a:lumMod val="75000"/>
                  <a:lumOff val="25000"/>
                </a:schemeClr>
              </a:solidFill>
            </a:endParaRPr>
          </a:p>
        </p:txBody>
      </p:sp>
      <p:sp>
        <p:nvSpPr>
          <p:cNvPr id="19" name="等腰三角形 18"/>
          <p:cNvSpPr/>
          <p:nvPr/>
        </p:nvSpPr>
        <p:spPr>
          <a:xfrm rot="16200000">
            <a:off x="2250653" y="2261062"/>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135246" y="3177863"/>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“图层”菜单</a:t>
            </a:r>
            <a:endParaRPr lang="zh-CN" altLang="en-US" sz="2400" dirty="0">
              <a:solidFill>
                <a:schemeClr val="tx1">
                  <a:lumMod val="75000"/>
                  <a:lumOff val="25000"/>
                </a:schemeClr>
              </a:solidFill>
            </a:endParaRPr>
          </a:p>
        </p:txBody>
      </p:sp>
      <p:sp>
        <p:nvSpPr>
          <p:cNvPr id="9" name="文本框 8"/>
          <p:cNvSpPr txBox="1"/>
          <p:nvPr/>
        </p:nvSpPr>
        <p:spPr>
          <a:xfrm>
            <a:off x="135246" y="4863802"/>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“视图”菜单</a:t>
            </a:r>
            <a:endParaRPr lang="zh-CN" altLang="en-US" sz="2400" dirty="0">
              <a:solidFill>
                <a:schemeClr val="tx1">
                  <a:lumMod val="75000"/>
                  <a:lumOff val="25000"/>
                </a:schemeClr>
              </a:solidFill>
            </a:endParaRPr>
          </a:p>
        </p:txBody>
      </p:sp>
      <p:sp>
        <p:nvSpPr>
          <p:cNvPr id="11" name="文本框 10"/>
          <p:cNvSpPr txBox="1"/>
          <p:nvPr/>
        </p:nvSpPr>
        <p:spPr>
          <a:xfrm>
            <a:off x="128414" y="423211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“动画”菜单</a:t>
            </a:r>
            <a:endParaRPr lang="zh-CN" altLang="en-US" sz="2400" dirty="0">
              <a:solidFill>
                <a:schemeClr val="tx1">
                  <a:lumMod val="75000"/>
                  <a:lumOff val="25000"/>
                </a:schemeClr>
              </a:solidFill>
            </a:endParaRPr>
          </a:p>
        </p:txBody>
      </p:sp>
      <p:sp>
        <p:nvSpPr>
          <p:cNvPr id="12" name="文本框 11"/>
          <p:cNvSpPr txBox="1"/>
          <p:nvPr/>
        </p:nvSpPr>
        <p:spPr>
          <a:xfrm>
            <a:off x="147768" y="5527351"/>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“窗口”菜单</a:t>
            </a:r>
            <a:endParaRPr lang="zh-CN" altLang="en-US" sz="2400" dirty="0">
              <a:solidFill>
                <a:schemeClr val="tx1">
                  <a:lumMod val="75000"/>
                  <a:lumOff val="25000"/>
                </a:schemeClr>
              </a:solidFill>
            </a:endParaRPr>
          </a:p>
        </p:txBody>
      </p:sp>
      <p:sp>
        <p:nvSpPr>
          <p:cNvPr id="20" name="文本框 19"/>
          <p:cNvSpPr txBox="1"/>
          <p:nvPr/>
        </p:nvSpPr>
        <p:spPr>
          <a:xfrm>
            <a:off x="135249" y="620128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“帮助”菜单</a:t>
            </a:r>
            <a:endParaRPr lang="zh-CN" altLang="en-US" sz="2400" dirty="0">
              <a:solidFill>
                <a:schemeClr val="tx1">
                  <a:lumMod val="75000"/>
                  <a:lumOff val="25000"/>
                </a:schemeClr>
              </a:solidFill>
            </a:endParaRPr>
          </a:p>
        </p:txBody>
      </p:sp>
      <p:sp>
        <p:nvSpPr>
          <p:cNvPr id="7" name="矩形: 圆角 6"/>
          <p:cNvSpPr/>
          <p:nvPr/>
        </p:nvSpPr>
        <p:spPr>
          <a:xfrm>
            <a:off x="2984647" y="2466520"/>
            <a:ext cx="4516407" cy="172729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“编辑”菜单中包含</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些常用的编辑命令，如图所示。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1"/>
          <a:stretch>
            <a:fillRect/>
          </a:stretch>
        </p:blipFill>
        <p:spPr>
          <a:xfrm>
            <a:off x="8212905" y="736517"/>
            <a:ext cx="2893710" cy="5464929"/>
          </a:xfrm>
          <a:prstGeom prst="rect">
            <a:avLst/>
          </a:prstGeom>
        </p:spPr>
      </p:pic>
      <p:sp>
        <p:nvSpPr>
          <p:cNvPr id="4" name="文本框 3"/>
          <p:cNvSpPr txBox="1"/>
          <p:nvPr/>
        </p:nvSpPr>
        <p:spPr>
          <a:xfrm>
            <a:off x="128413" y="3639528"/>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“效果”菜单</a:t>
            </a:r>
            <a:endParaRPr lang="zh-CN" altLang="en-US" sz="2400" dirty="0">
              <a:solidFill>
                <a:schemeClr val="tx1">
                  <a:lumMod val="75000"/>
                  <a:lumOff val="25000"/>
                </a:schemeClr>
              </a:solidFill>
            </a:endParaRPr>
          </a:p>
        </p:txBody>
      </p:sp>
    </p:spTree>
    <p:custDataLst>
      <p:tags r:id="rId2"/>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322040" y="2681177"/>
            <a:ext cx="1825200" cy="58162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22262" y="2712207"/>
            <a:ext cx="2024978" cy="461665"/>
          </a:xfrm>
          <a:prstGeom prst="rect">
            <a:avLst/>
          </a:prstGeom>
          <a:noFill/>
        </p:spPr>
        <p:txBody>
          <a:bodyPr wrap="none" rtlCol="0">
            <a:spAutoFit/>
          </a:bodyPr>
          <a:lstStyle/>
          <a:p>
            <a:pPr algn="ctr"/>
            <a:r>
              <a:rPr lang="zh-CN" altLang="en-US" sz="2400" b="1" dirty="0">
                <a:solidFill>
                  <a:schemeClr val="bg1"/>
                </a:solidFill>
              </a:rPr>
              <a:t>“合成”菜单</a:t>
            </a:r>
            <a:endParaRPr lang="zh-CN" altLang="en-US" sz="2400" b="1" dirty="0">
              <a:solidFill>
                <a:schemeClr val="bg1"/>
              </a:solidFill>
            </a:endParaRPr>
          </a:p>
        </p:txBody>
      </p:sp>
      <p:sp>
        <p:nvSpPr>
          <p:cNvPr id="15" name="文本框 14"/>
          <p:cNvSpPr txBox="1"/>
          <p:nvPr/>
        </p:nvSpPr>
        <p:spPr>
          <a:xfrm>
            <a:off x="553601" y="274852"/>
            <a:ext cx="1409360"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586980" y="885683"/>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128412" y="1452079"/>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“文件”菜单</a:t>
            </a:r>
            <a:endParaRPr lang="zh-CN" altLang="en-US" sz="2400" dirty="0">
              <a:solidFill>
                <a:schemeClr val="tx1">
                  <a:lumMod val="75000"/>
                  <a:lumOff val="25000"/>
                </a:schemeClr>
              </a:solidFill>
            </a:endParaRPr>
          </a:p>
        </p:txBody>
      </p:sp>
      <p:sp>
        <p:nvSpPr>
          <p:cNvPr id="18" name="文本框 17"/>
          <p:cNvSpPr txBox="1"/>
          <p:nvPr/>
        </p:nvSpPr>
        <p:spPr>
          <a:xfrm>
            <a:off x="128413" y="2115628"/>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“编辑”菜单</a:t>
            </a:r>
            <a:endParaRPr lang="zh-CN" altLang="en-US" sz="2400" dirty="0">
              <a:solidFill>
                <a:schemeClr val="tx1">
                  <a:lumMod val="75000"/>
                  <a:lumOff val="25000"/>
                </a:schemeClr>
              </a:solidFill>
            </a:endParaRPr>
          </a:p>
        </p:txBody>
      </p:sp>
      <p:sp>
        <p:nvSpPr>
          <p:cNvPr id="19" name="等腰三角形 18"/>
          <p:cNvSpPr/>
          <p:nvPr/>
        </p:nvSpPr>
        <p:spPr>
          <a:xfrm rot="16200000">
            <a:off x="2251160" y="2872555"/>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128412" y="3364174"/>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“图层”菜单</a:t>
            </a:r>
            <a:endParaRPr lang="zh-CN" altLang="en-US" sz="2400" dirty="0">
              <a:solidFill>
                <a:schemeClr val="tx1">
                  <a:lumMod val="75000"/>
                  <a:lumOff val="25000"/>
                </a:schemeClr>
              </a:solidFill>
            </a:endParaRPr>
          </a:p>
        </p:txBody>
      </p:sp>
      <p:sp>
        <p:nvSpPr>
          <p:cNvPr id="9" name="文本框 8"/>
          <p:cNvSpPr txBox="1"/>
          <p:nvPr/>
        </p:nvSpPr>
        <p:spPr>
          <a:xfrm>
            <a:off x="135248" y="4938747"/>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“视图”菜单</a:t>
            </a:r>
            <a:endParaRPr lang="zh-CN" altLang="en-US" sz="2400" dirty="0">
              <a:solidFill>
                <a:schemeClr val="tx1">
                  <a:lumMod val="75000"/>
                  <a:lumOff val="25000"/>
                </a:schemeClr>
              </a:solidFill>
            </a:endParaRPr>
          </a:p>
        </p:txBody>
      </p:sp>
      <p:sp>
        <p:nvSpPr>
          <p:cNvPr id="11" name="文本框 10"/>
          <p:cNvSpPr txBox="1"/>
          <p:nvPr/>
        </p:nvSpPr>
        <p:spPr>
          <a:xfrm>
            <a:off x="128412" y="4321062"/>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“动画”菜单</a:t>
            </a:r>
            <a:endParaRPr lang="zh-CN" altLang="en-US" sz="2400" dirty="0">
              <a:solidFill>
                <a:schemeClr val="tx1">
                  <a:lumMod val="75000"/>
                  <a:lumOff val="25000"/>
                </a:schemeClr>
              </a:solidFill>
            </a:endParaRPr>
          </a:p>
        </p:txBody>
      </p:sp>
      <p:sp>
        <p:nvSpPr>
          <p:cNvPr id="12" name="文本框 11"/>
          <p:cNvSpPr txBox="1"/>
          <p:nvPr/>
        </p:nvSpPr>
        <p:spPr>
          <a:xfrm>
            <a:off x="147768" y="5527351"/>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“窗口”菜单</a:t>
            </a:r>
            <a:endParaRPr lang="zh-CN" altLang="en-US" sz="2400" dirty="0">
              <a:solidFill>
                <a:schemeClr val="tx1">
                  <a:lumMod val="75000"/>
                  <a:lumOff val="25000"/>
                </a:schemeClr>
              </a:solidFill>
            </a:endParaRPr>
          </a:p>
        </p:txBody>
      </p:sp>
      <p:sp>
        <p:nvSpPr>
          <p:cNvPr id="20" name="文本框 19"/>
          <p:cNvSpPr txBox="1"/>
          <p:nvPr/>
        </p:nvSpPr>
        <p:spPr>
          <a:xfrm>
            <a:off x="135249" y="620128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“帮助”菜单</a:t>
            </a:r>
            <a:endParaRPr lang="zh-CN" altLang="en-US" sz="2400" dirty="0">
              <a:solidFill>
                <a:schemeClr val="tx1">
                  <a:lumMod val="75000"/>
                  <a:lumOff val="25000"/>
                </a:schemeClr>
              </a:solidFill>
            </a:endParaRPr>
          </a:p>
        </p:txBody>
      </p:sp>
      <p:sp>
        <p:nvSpPr>
          <p:cNvPr id="7" name="矩形: 圆角 6"/>
          <p:cNvSpPr/>
          <p:nvPr/>
        </p:nvSpPr>
        <p:spPr>
          <a:xfrm>
            <a:off x="2984647" y="2466520"/>
            <a:ext cx="4516407" cy="172729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“合成”菜单中的命令主要用于设置合成的相关参数，以及执行针对合成的一些基本操作</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2" name="图片 1"/>
          <p:cNvPicPr>
            <a:picLocks noChangeAspect="1"/>
          </p:cNvPicPr>
          <p:nvPr/>
        </p:nvPicPr>
        <p:blipFill>
          <a:blip r:embed="rId1"/>
          <a:stretch>
            <a:fillRect/>
          </a:stretch>
        </p:blipFill>
        <p:spPr>
          <a:xfrm>
            <a:off x="8199581" y="1528963"/>
            <a:ext cx="3267893" cy="3423072"/>
          </a:xfrm>
          <a:prstGeom prst="rect">
            <a:avLst/>
          </a:prstGeom>
        </p:spPr>
      </p:pic>
      <p:sp>
        <p:nvSpPr>
          <p:cNvPr id="4" name="文本框 3"/>
          <p:cNvSpPr txBox="1"/>
          <p:nvPr/>
        </p:nvSpPr>
        <p:spPr>
          <a:xfrm>
            <a:off x="128411" y="3795927"/>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“效果”菜单</a:t>
            </a:r>
            <a:endParaRPr lang="zh-CN" altLang="en-US" sz="2400" dirty="0">
              <a:solidFill>
                <a:schemeClr val="tx1">
                  <a:lumMod val="75000"/>
                  <a:lumOff val="25000"/>
                </a:schemeClr>
              </a:solidFill>
            </a:endParaRPr>
          </a:p>
        </p:txBody>
      </p:sp>
    </p:spTree>
    <p:custDataLst>
      <p:tags r:id="rId2"/>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318311" y="2928013"/>
            <a:ext cx="1825200" cy="58162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128412" y="2918096"/>
            <a:ext cx="2031325" cy="461665"/>
          </a:xfrm>
          <a:prstGeom prst="rect">
            <a:avLst/>
          </a:prstGeom>
          <a:noFill/>
        </p:spPr>
        <p:txBody>
          <a:bodyPr wrap="none" rtlCol="0">
            <a:spAutoFit/>
          </a:bodyPr>
          <a:lstStyle/>
          <a:p>
            <a:pPr algn="ctr"/>
            <a:r>
              <a:rPr lang="zh-CN" altLang="en-US" sz="2400" b="1" dirty="0">
                <a:solidFill>
                  <a:schemeClr val="bg1"/>
                </a:solidFill>
              </a:rPr>
              <a:t>“图层”菜单</a:t>
            </a:r>
            <a:endParaRPr lang="zh-CN" altLang="en-US" sz="2400" b="1" dirty="0">
              <a:solidFill>
                <a:schemeClr val="bg1"/>
              </a:solidFill>
            </a:endParaRPr>
          </a:p>
        </p:txBody>
      </p:sp>
      <p:sp>
        <p:nvSpPr>
          <p:cNvPr id="15" name="文本框 14"/>
          <p:cNvSpPr txBox="1"/>
          <p:nvPr/>
        </p:nvSpPr>
        <p:spPr>
          <a:xfrm>
            <a:off x="553601" y="274852"/>
            <a:ext cx="1409360"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586980" y="885683"/>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169611" y="1347348"/>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“文件”菜单</a:t>
            </a:r>
            <a:endParaRPr lang="zh-CN" altLang="en-US" sz="2400" dirty="0">
              <a:solidFill>
                <a:schemeClr val="tx1">
                  <a:lumMod val="75000"/>
                  <a:lumOff val="25000"/>
                </a:schemeClr>
              </a:solidFill>
            </a:endParaRPr>
          </a:p>
        </p:txBody>
      </p:sp>
      <p:sp>
        <p:nvSpPr>
          <p:cNvPr id="18" name="文本框 17"/>
          <p:cNvSpPr txBox="1"/>
          <p:nvPr/>
        </p:nvSpPr>
        <p:spPr>
          <a:xfrm>
            <a:off x="147767" y="1862703"/>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“编辑”菜单</a:t>
            </a:r>
            <a:endParaRPr lang="zh-CN" altLang="en-US" sz="2400" dirty="0">
              <a:solidFill>
                <a:schemeClr val="tx1">
                  <a:lumMod val="75000"/>
                  <a:lumOff val="25000"/>
                </a:schemeClr>
              </a:solidFill>
            </a:endParaRPr>
          </a:p>
        </p:txBody>
      </p:sp>
      <p:sp>
        <p:nvSpPr>
          <p:cNvPr id="19" name="等腰三角形 18"/>
          <p:cNvSpPr/>
          <p:nvPr/>
        </p:nvSpPr>
        <p:spPr>
          <a:xfrm rot="16200000">
            <a:off x="2209892" y="313194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128413" y="2351516"/>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“合成”菜单</a:t>
            </a:r>
            <a:endParaRPr lang="zh-CN" altLang="en-US" sz="2400" dirty="0">
              <a:solidFill>
                <a:schemeClr val="tx1">
                  <a:lumMod val="75000"/>
                  <a:lumOff val="25000"/>
                </a:schemeClr>
              </a:solidFill>
            </a:endParaRPr>
          </a:p>
        </p:txBody>
      </p:sp>
      <p:sp>
        <p:nvSpPr>
          <p:cNvPr id="9" name="文本框 8"/>
          <p:cNvSpPr txBox="1"/>
          <p:nvPr/>
        </p:nvSpPr>
        <p:spPr>
          <a:xfrm>
            <a:off x="135246" y="4863802"/>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“视图”菜单</a:t>
            </a:r>
            <a:endParaRPr lang="zh-CN" altLang="en-US" sz="2400" dirty="0">
              <a:solidFill>
                <a:schemeClr val="tx1">
                  <a:lumMod val="75000"/>
                  <a:lumOff val="25000"/>
                </a:schemeClr>
              </a:solidFill>
            </a:endParaRPr>
          </a:p>
        </p:txBody>
      </p:sp>
      <p:sp>
        <p:nvSpPr>
          <p:cNvPr id="11" name="文本框 10"/>
          <p:cNvSpPr txBox="1"/>
          <p:nvPr/>
        </p:nvSpPr>
        <p:spPr>
          <a:xfrm>
            <a:off x="128413" y="425999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“动画”菜单</a:t>
            </a:r>
            <a:endParaRPr lang="zh-CN" altLang="en-US" sz="2400" dirty="0">
              <a:solidFill>
                <a:schemeClr val="tx1">
                  <a:lumMod val="75000"/>
                  <a:lumOff val="25000"/>
                </a:schemeClr>
              </a:solidFill>
            </a:endParaRPr>
          </a:p>
        </p:txBody>
      </p:sp>
      <p:sp>
        <p:nvSpPr>
          <p:cNvPr id="12" name="文本框 11"/>
          <p:cNvSpPr txBox="1"/>
          <p:nvPr/>
        </p:nvSpPr>
        <p:spPr>
          <a:xfrm>
            <a:off x="147768" y="5527351"/>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“窗口”菜单</a:t>
            </a:r>
            <a:endParaRPr lang="zh-CN" altLang="en-US" sz="2400" dirty="0">
              <a:solidFill>
                <a:schemeClr val="tx1">
                  <a:lumMod val="75000"/>
                  <a:lumOff val="25000"/>
                </a:schemeClr>
              </a:solidFill>
            </a:endParaRPr>
          </a:p>
        </p:txBody>
      </p:sp>
      <p:sp>
        <p:nvSpPr>
          <p:cNvPr id="20" name="文本框 19"/>
          <p:cNvSpPr txBox="1"/>
          <p:nvPr/>
        </p:nvSpPr>
        <p:spPr>
          <a:xfrm>
            <a:off x="135249" y="620128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“帮助”菜单</a:t>
            </a:r>
            <a:endParaRPr lang="zh-CN" altLang="en-US" sz="2400" dirty="0">
              <a:solidFill>
                <a:schemeClr val="tx1">
                  <a:lumMod val="75000"/>
                  <a:lumOff val="25000"/>
                </a:schemeClr>
              </a:solidFill>
            </a:endParaRPr>
          </a:p>
        </p:txBody>
      </p:sp>
      <p:sp>
        <p:nvSpPr>
          <p:cNvPr id="7" name="矩形: 圆角 6"/>
          <p:cNvSpPr/>
          <p:nvPr/>
        </p:nvSpPr>
        <p:spPr>
          <a:xfrm>
            <a:off x="2984647" y="2466520"/>
            <a:ext cx="4516407" cy="172729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“图层”菜单中包含与图层相关的大部分命令，如图所示。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1"/>
          <a:stretch>
            <a:fillRect/>
          </a:stretch>
        </p:blipFill>
        <p:spPr>
          <a:xfrm>
            <a:off x="8409874" y="620728"/>
            <a:ext cx="2529244" cy="5616544"/>
          </a:xfrm>
          <a:prstGeom prst="rect">
            <a:avLst/>
          </a:prstGeom>
        </p:spPr>
      </p:pic>
      <p:sp>
        <p:nvSpPr>
          <p:cNvPr id="4" name="文本框 3"/>
          <p:cNvSpPr txBox="1"/>
          <p:nvPr/>
        </p:nvSpPr>
        <p:spPr>
          <a:xfrm>
            <a:off x="147767" y="3563537"/>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“效果”菜单</a:t>
            </a:r>
            <a:endParaRPr lang="zh-CN" altLang="en-US" sz="2400" dirty="0">
              <a:solidFill>
                <a:schemeClr val="tx1">
                  <a:lumMod val="75000"/>
                  <a:lumOff val="25000"/>
                </a:schemeClr>
              </a:solidFill>
            </a:endParaRPr>
          </a:p>
        </p:txBody>
      </p:sp>
    </p:spTree>
    <p:custDataLst>
      <p:tags r:id="rId2"/>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310572" y="3524812"/>
            <a:ext cx="1825200" cy="58162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147766" y="3617440"/>
            <a:ext cx="2031325" cy="461665"/>
          </a:xfrm>
          <a:prstGeom prst="rect">
            <a:avLst/>
          </a:prstGeom>
          <a:noFill/>
        </p:spPr>
        <p:txBody>
          <a:bodyPr wrap="none" rtlCol="0">
            <a:spAutoFit/>
          </a:bodyPr>
          <a:lstStyle/>
          <a:p>
            <a:pPr algn="ctr"/>
            <a:r>
              <a:rPr lang="zh-CN" altLang="en-US" sz="2400" b="1" dirty="0">
                <a:solidFill>
                  <a:schemeClr val="bg1"/>
                </a:solidFill>
              </a:rPr>
              <a:t>“效果”菜单</a:t>
            </a:r>
            <a:endParaRPr lang="zh-CN" altLang="en-US" sz="2400" b="1" dirty="0">
              <a:solidFill>
                <a:schemeClr val="bg1"/>
              </a:solidFill>
            </a:endParaRPr>
          </a:p>
        </p:txBody>
      </p:sp>
      <p:sp>
        <p:nvSpPr>
          <p:cNvPr id="15" name="文本框 14"/>
          <p:cNvSpPr txBox="1"/>
          <p:nvPr/>
        </p:nvSpPr>
        <p:spPr>
          <a:xfrm>
            <a:off x="553601" y="274852"/>
            <a:ext cx="1409360"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586980" y="885683"/>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169611" y="1347348"/>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“文件”菜单</a:t>
            </a:r>
            <a:endParaRPr lang="zh-CN" altLang="en-US" sz="2400" dirty="0">
              <a:solidFill>
                <a:schemeClr val="tx1">
                  <a:lumMod val="75000"/>
                  <a:lumOff val="25000"/>
                </a:schemeClr>
              </a:solidFill>
            </a:endParaRPr>
          </a:p>
        </p:txBody>
      </p:sp>
      <p:sp>
        <p:nvSpPr>
          <p:cNvPr id="18" name="文本框 17"/>
          <p:cNvSpPr txBox="1"/>
          <p:nvPr/>
        </p:nvSpPr>
        <p:spPr>
          <a:xfrm>
            <a:off x="147767" y="1862703"/>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“编辑”菜单</a:t>
            </a:r>
            <a:endParaRPr lang="zh-CN" altLang="en-US" sz="2400" dirty="0">
              <a:solidFill>
                <a:schemeClr val="tx1">
                  <a:lumMod val="75000"/>
                  <a:lumOff val="25000"/>
                </a:schemeClr>
              </a:solidFill>
            </a:endParaRPr>
          </a:p>
        </p:txBody>
      </p:sp>
      <p:sp>
        <p:nvSpPr>
          <p:cNvPr id="19" name="等腰三角形 18"/>
          <p:cNvSpPr/>
          <p:nvPr/>
        </p:nvSpPr>
        <p:spPr>
          <a:xfrm rot="16200000">
            <a:off x="2246038" y="368193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128413" y="2351516"/>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“合成”菜单</a:t>
            </a:r>
            <a:endParaRPr lang="zh-CN" altLang="en-US" sz="2400" dirty="0">
              <a:solidFill>
                <a:schemeClr val="tx1">
                  <a:lumMod val="75000"/>
                  <a:lumOff val="25000"/>
                </a:schemeClr>
              </a:solidFill>
            </a:endParaRPr>
          </a:p>
        </p:txBody>
      </p:sp>
      <p:sp>
        <p:nvSpPr>
          <p:cNvPr id="9" name="文本框 8"/>
          <p:cNvSpPr txBox="1"/>
          <p:nvPr/>
        </p:nvSpPr>
        <p:spPr>
          <a:xfrm>
            <a:off x="135246" y="4863802"/>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“视图”菜单</a:t>
            </a:r>
            <a:endParaRPr lang="zh-CN" altLang="en-US" sz="2400" dirty="0">
              <a:solidFill>
                <a:schemeClr val="tx1">
                  <a:lumMod val="75000"/>
                  <a:lumOff val="25000"/>
                </a:schemeClr>
              </a:solidFill>
            </a:endParaRPr>
          </a:p>
        </p:txBody>
      </p:sp>
      <p:sp>
        <p:nvSpPr>
          <p:cNvPr id="11" name="文本框 10"/>
          <p:cNvSpPr txBox="1"/>
          <p:nvPr/>
        </p:nvSpPr>
        <p:spPr>
          <a:xfrm>
            <a:off x="128413" y="425999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“动画”菜单</a:t>
            </a:r>
            <a:endParaRPr lang="zh-CN" altLang="en-US" sz="2400" dirty="0">
              <a:solidFill>
                <a:schemeClr val="tx1">
                  <a:lumMod val="75000"/>
                  <a:lumOff val="25000"/>
                </a:schemeClr>
              </a:solidFill>
            </a:endParaRPr>
          </a:p>
        </p:txBody>
      </p:sp>
      <p:sp>
        <p:nvSpPr>
          <p:cNvPr id="12" name="文本框 11"/>
          <p:cNvSpPr txBox="1"/>
          <p:nvPr/>
        </p:nvSpPr>
        <p:spPr>
          <a:xfrm>
            <a:off x="147768" y="5527351"/>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“窗口”菜单</a:t>
            </a:r>
            <a:endParaRPr lang="zh-CN" altLang="en-US" sz="2400" dirty="0">
              <a:solidFill>
                <a:schemeClr val="tx1">
                  <a:lumMod val="75000"/>
                  <a:lumOff val="25000"/>
                </a:schemeClr>
              </a:solidFill>
            </a:endParaRPr>
          </a:p>
        </p:txBody>
      </p:sp>
      <p:sp>
        <p:nvSpPr>
          <p:cNvPr id="20" name="文本框 19"/>
          <p:cNvSpPr txBox="1"/>
          <p:nvPr/>
        </p:nvSpPr>
        <p:spPr>
          <a:xfrm>
            <a:off x="135249" y="620128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“帮助”菜单</a:t>
            </a:r>
            <a:endParaRPr lang="zh-CN" altLang="en-US" sz="2400" dirty="0">
              <a:solidFill>
                <a:schemeClr val="tx1">
                  <a:lumMod val="75000"/>
                  <a:lumOff val="25000"/>
                </a:schemeClr>
              </a:solidFill>
            </a:endParaRPr>
          </a:p>
        </p:txBody>
      </p:sp>
      <p:sp>
        <p:nvSpPr>
          <p:cNvPr id="7" name="矩形: 圆角 6"/>
          <p:cNvSpPr/>
          <p:nvPr/>
        </p:nvSpPr>
        <p:spPr>
          <a:xfrm>
            <a:off x="2984647" y="2466520"/>
            <a:ext cx="4516407" cy="172729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“效果”菜单主要集成了一些与滤镜相关的命令，如图所示。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sp>
        <p:nvSpPr>
          <p:cNvPr id="4" name="文本框 3"/>
          <p:cNvSpPr txBox="1"/>
          <p:nvPr/>
        </p:nvSpPr>
        <p:spPr>
          <a:xfrm>
            <a:off x="87486" y="296197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“图层”菜单</a:t>
            </a:r>
            <a:endParaRPr lang="zh-CN" altLang="en-US" sz="2400" dirty="0">
              <a:solidFill>
                <a:schemeClr val="tx1">
                  <a:lumMod val="75000"/>
                  <a:lumOff val="25000"/>
                </a:schemeClr>
              </a:solidFill>
            </a:endParaRPr>
          </a:p>
        </p:txBody>
      </p:sp>
      <p:pic>
        <p:nvPicPr>
          <p:cNvPr id="2" name="图片 1"/>
          <p:cNvPicPr>
            <a:picLocks noChangeAspect="1"/>
          </p:cNvPicPr>
          <p:nvPr/>
        </p:nvPicPr>
        <p:blipFill>
          <a:blip r:embed="rId1"/>
          <a:stretch>
            <a:fillRect/>
          </a:stretch>
        </p:blipFill>
        <p:spPr>
          <a:xfrm>
            <a:off x="8522199" y="635590"/>
            <a:ext cx="2428297" cy="5576090"/>
          </a:xfrm>
          <a:prstGeom prst="rect">
            <a:avLst/>
          </a:prstGeom>
        </p:spPr>
      </p:pic>
    </p:spTree>
    <p:custDataLst>
      <p:tags r:id="rId2"/>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93610" y="4135085"/>
            <a:ext cx="1825200" cy="58162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135246" y="4248580"/>
            <a:ext cx="2031325" cy="461665"/>
          </a:xfrm>
          <a:prstGeom prst="rect">
            <a:avLst/>
          </a:prstGeom>
          <a:noFill/>
        </p:spPr>
        <p:txBody>
          <a:bodyPr wrap="none" rtlCol="0">
            <a:spAutoFit/>
          </a:bodyPr>
          <a:lstStyle/>
          <a:p>
            <a:pPr algn="ctr"/>
            <a:r>
              <a:rPr lang="zh-CN" altLang="en-US" sz="2400" b="1" dirty="0">
                <a:solidFill>
                  <a:schemeClr val="bg1"/>
                </a:solidFill>
              </a:rPr>
              <a:t>“动画”菜单</a:t>
            </a:r>
            <a:endParaRPr lang="zh-CN" altLang="en-US" sz="2400" b="1" dirty="0">
              <a:solidFill>
                <a:schemeClr val="bg1"/>
              </a:solidFill>
            </a:endParaRPr>
          </a:p>
        </p:txBody>
      </p:sp>
      <p:sp>
        <p:nvSpPr>
          <p:cNvPr id="15" name="文本框 14"/>
          <p:cNvSpPr txBox="1"/>
          <p:nvPr/>
        </p:nvSpPr>
        <p:spPr>
          <a:xfrm>
            <a:off x="553601" y="274852"/>
            <a:ext cx="1409360"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586980" y="885683"/>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169611" y="1347348"/>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“文件”菜单</a:t>
            </a:r>
            <a:endParaRPr lang="zh-CN" altLang="en-US" sz="2400" dirty="0">
              <a:solidFill>
                <a:schemeClr val="tx1">
                  <a:lumMod val="75000"/>
                  <a:lumOff val="25000"/>
                </a:schemeClr>
              </a:solidFill>
            </a:endParaRPr>
          </a:p>
        </p:txBody>
      </p:sp>
      <p:sp>
        <p:nvSpPr>
          <p:cNvPr id="18" name="文本框 17"/>
          <p:cNvSpPr txBox="1"/>
          <p:nvPr/>
        </p:nvSpPr>
        <p:spPr>
          <a:xfrm>
            <a:off x="147767" y="1862703"/>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“编辑”菜单</a:t>
            </a:r>
            <a:endParaRPr lang="zh-CN" altLang="en-US" sz="2400" dirty="0">
              <a:solidFill>
                <a:schemeClr val="tx1">
                  <a:lumMod val="75000"/>
                  <a:lumOff val="25000"/>
                </a:schemeClr>
              </a:solidFill>
            </a:endParaRPr>
          </a:p>
        </p:txBody>
      </p:sp>
      <p:sp>
        <p:nvSpPr>
          <p:cNvPr id="19" name="等腰三角形 18"/>
          <p:cNvSpPr/>
          <p:nvPr/>
        </p:nvSpPr>
        <p:spPr>
          <a:xfrm rot="16200000">
            <a:off x="2251799" y="4355411"/>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128413" y="2351516"/>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“合成”菜单</a:t>
            </a:r>
            <a:endParaRPr lang="zh-CN" altLang="en-US" sz="2400" dirty="0">
              <a:solidFill>
                <a:schemeClr val="tx1">
                  <a:lumMod val="75000"/>
                  <a:lumOff val="25000"/>
                </a:schemeClr>
              </a:solidFill>
            </a:endParaRPr>
          </a:p>
        </p:txBody>
      </p:sp>
      <p:sp>
        <p:nvSpPr>
          <p:cNvPr id="9" name="文本框 8"/>
          <p:cNvSpPr txBox="1"/>
          <p:nvPr/>
        </p:nvSpPr>
        <p:spPr>
          <a:xfrm>
            <a:off x="135246" y="4863802"/>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“视图”菜单</a:t>
            </a:r>
            <a:endParaRPr lang="zh-CN" altLang="en-US" sz="2400" dirty="0">
              <a:solidFill>
                <a:schemeClr val="tx1">
                  <a:lumMod val="75000"/>
                  <a:lumOff val="25000"/>
                </a:schemeClr>
              </a:solidFill>
            </a:endParaRPr>
          </a:p>
        </p:txBody>
      </p:sp>
      <p:sp>
        <p:nvSpPr>
          <p:cNvPr id="11" name="文本框 10"/>
          <p:cNvSpPr txBox="1"/>
          <p:nvPr/>
        </p:nvSpPr>
        <p:spPr>
          <a:xfrm>
            <a:off x="87485" y="3583927"/>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“效果”菜单</a:t>
            </a:r>
            <a:endParaRPr lang="zh-CN" altLang="en-US" sz="2400" dirty="0">
              <a:solidFill>
                <a:schemeClr val="tx1">
                  <a:lumMod val="75000"/>
                  <a:lumOff val="25000"/>
                </a:schemeClr>
              </a:solidFill>
            </a:endParaRPr>
          </a:p>
        </p:txBody>
      </p:sp>
      <p:sp>
        <p:nvSpPr>
          <p:cNvPr id="12" name="文本框 11"/>
          <p:cNvSpPr txBox="1"/>
          <p:nvPr/>
        </p:nvSpPr>
        <p:spPr>
          <a:xfrm>
            <a:off x="147768" y="5527351"/>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“窗口”菜单</a:t>
            </a:r>
            <a:endParaRPr lang="zh-CN" altLang="en-US" sz="2400" dirty="0">
              <a:solidFill>
                <a:schemeClr val="tx1">
                  <a:lumMod val="75000"/>
                  <a:lumOff val="25000"/>
                </a:schemeClr>
              </a:solidFill>
            </a:endParaRPr>
          </a:p>
        </p:txBody>
      </p:sp>
      <p:sp>
        <p:nvSpPr>
          <p:cNvPr id="20" name="文本框 19"/>
          <p:cNvSpPr txBox="1"/>
          <p:nvPr/>
        </p:nvSpPr>
        <p:spPr>
          <a:xfrm>
            <a:off x="135249" y="620128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“帮助”菜单</a:t>
            </a:r>
            <a:endParaRPr lang="zh-CN" altLang="en-US" sz="2400" dirty="0">
              <a:solidFill>
                <a:schemeClr val="tx1">
                  <a:lumMod val="75000"/>
                  <a:lumOff val="25000"/>
                </a:schemeClr>
              </a:solidFill>
            </a:endParaRPr>
          </a:p>
        </p:txBody>
      </p:sp>
      <p:sp>
        <p:nvSpPr>
          <p:cNvPr id="7" name="矩形: 圆角 6"/>
          <p:cNvSpPr/>
          <p:nvPr/>
        </p:nvSpPr>
        <p:spPr>
          <a:xfrm>
            <a:off x="2984647" y="2466520"/>
            <a:ext cx="4516407" cy="172729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“动画”菜单中的命令主要用于设置动画关键帧及其属性</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sp>
        <p:nvSpPr>
          <p:cNvPr id="4" name="文本框 3"/>
          <p:cNvSpPr txBox="1"/>
          <p:nvPr/>
        </p:nvSpPr>
        <p:spPr>
          <a:xfrm>
            <a:off x="87486" y="296197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“图层”菜单</a:t>
            </a:r>
            <a:endParaRPr lang="zh-CN" altLang="en-US" sz="2400" dirty="0">
              <a:solidFill>
                <a:schemeClr val="tx1">
                  <a:lumMod val="75000"/>
                  <a:lumOff val="25000"/>
                </a:schemeClr>
              </a:solidFill>
            </a:endParaRPr>
          </a:p>
        </p:txBody>
      </p:sp>
      <p:pic>
        <p:nvPicPr>
          <p:cNvPr id="3" name="图片 2"/>
          <p:cNvPicPr>
            <a:picLocks noChangeAspect="1"/>
          </p:cNvPicPr>
          <p:nvPr/>
        </p:nvPicPr>
        <p:blipFill>
          <a:blip r:embed="rId1"/>
          <a:stretch>
            <a:fillRect/>
          </a:stretch>
        </p:blipFill>
        <p:spPr>
          <a:xfrm>
            <a:off x="8259682" y="1056961"/>
            <a:ext cx="2616474" cy="4963208"/>
          </a:xfrm>
          <a:prstGeom prst="rect">
            <a:avLst/>
          </a:prstGeom>
        </p:spPr>
      </p:pic>
    </p:spTree>
    <p:custDataLst>
      <p:tags r:id="rId2"/>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93610" y="4733466"/>
            <a:ext cx="1825200" cy="58162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122919" y="4834853"/>
            <a:ext cx="2081019" cy="461665"/>
          </a:xfrm>
          <a:prstGeom prst="rect">
            <a:avLst/>
          </a:prstGeom>
          <a:noFill/>
        </p:spPr>
        <p:txBody>
          <a:bodyPr wrap="none" rtlCol="0">
            <a:spAutoFit/>
          </a:bodyPr>
          <a:lstStyle/>
          <a:p>
            <a:pPr algn="ctr"/>
            <a:r>
              <a:rPr lang="zh-CN" altLang="en-US" sz="2400" b="1" dirty="0">
                <a:solidFill>
                  <a:schemeClr val="bg1"/>
                </a:solidFill>
              </a:rPr>
              <a:t>“视图”菜单</a:t>
            </a:r>
            <a:endParaRPr lang="zh-CN" altLang="en-US" sz="2400" b="1" dirty="0">
              <a:solidFill>
                <a:schemeClr val="bg1"/>
              </a:solidFill>
            </a:endParaRPr>
          </a:p>
        </p:txBody>
      </p:sp>
      <p:sp>
        <p:nvSpPr>
          <p:cNvPr id="15" name="文本框 14"/>
          <p:cNvSpPr txBox="1"/>
          <p:nvPr/>
        </p:nvSpPr>
        <p:spPr>
          <a:xfrm>
            <a:off x="553601" y="274852"/>
            <a:ext cx="1409360"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586980" y="885683"/>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169611" y="1347348"/>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“文件”菜单</a:t>
            </a:r>
            <a:endParaRPr lang="zh-CN" altLang="en-US" sz="2400" dirty="0">
              <a:solidFill>
                <a:schemeClr val="tx1">
                  <a:lumMod val="75000"/>
                  <a:lumOff val="25000"/>
                </a:schemeClr>
              </a:solidFill>
            </a:endParaRPr>
          </a:p>
        </p:txBody>
      </p:sp>
      <p:sp>
        <p:nvSpPr>
          <p:cNvPr id="18" name="文本框 17"/>
          <p:cNvSpPr txBox="1"/>
          <p:nvPr/>
        </p:nvSpPr>
        <p:spPr>
          <a:xfrm>
            <a:off x="147767" y="1862703"/>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“编辑”菜单</a:t>
            </a:r>
            <a:endParaRPr lang="zh-CN" altLang="en-US" sz="2400" dirty="0">
              <a:solidFill>
                <a:schemeClr val="tx1">
                  <a:lumMod val="75000"/>
                  <a:lumOff val="25000"/>
                </a:schemeClr>
              </a:solidFill>
            </a:endParaRPr>
          </a:p>
        </p:txBody>
      </p:sp>
      <p:sp>
        <p:nvSpPr>
          <p:cNvPr id="19" name="等腰三角形 18"/>
          <p:cNvSpPr/>
          <p:nvPr/>
        </p:nvSpPr>
        <p:spPr>
          <a:xfrm rot="16200000">
            <a:off x="2278771" y="4995201"/>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128413" y="2351516"/>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“合成”菜单</a:t>
            </a:r>
            <a:endParaRPr lang="zh-CN" altLang="en-US" sz="2400" dirty="0">
              <a:solidFill>
                <a:schemeClr val="tx1">
                  <a:lumMod val="75000"/>
                  <a:lumOff val="25000"/>
                </a:schemeClr>
              </a:solidFill>
            </a:endParaRPr>
          </a:p>
        </p:txBody>
      </p:sp>
      <p:sp>
        <p:nvSpPr>
          <p:cNvPr id="9" name="文本框 8"/>
          <p:cNvSpPr txBox="1"/>
          <p:nvPr/>
        </p:nvSpPr>
        <p:spPr>
          <a:xfrm>
            <a:off x="87485" y="4193818"/>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“动画”菜单</a:t>
            </a:r>
            <a:endParaRPr lang="zh-CN" altLang="en-US" sz="2400" dirty="0">
              <a:solidFill>
                <a:schemeClr val="tx1">
                  <a:lumMod val="75000"/>
                  <a:lumOff val="25000"/>
                </a:schemeClr>
              </a:solidFill>
            </a:endParaRPr>
          </a:p>
        </p:txBody>
      </p:sp>
      <p:sp>
        <p:nvSpPr>
          <p:cNvPr id="11" name="文本框 10"/>
          <p:cNvSpPr txBox="1"/>
          <p:nvPr/>
        </p:nvSpPr>
        <p:spPr>
          <a:xfrm>
            <a:off x="87485" y="3583927"/>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“效果”菜单</a:t>
            </a:r>
            <a:endParaRPr lang="zh-CN" altLang="en-US" sz="2400" dirty="0">
              <a:solidFill>
                <a:schemeClr val="tx1">
                  <a:lumMod val="75000"/>
                  <a:lumOff val="25000"/>
                </a:schemeClr>
              </a:solidFill>
            </a:endParaRPr>
          </a:p>
        </p:txBody>
      </p:sp>
      <p:sp>
        <p:nvSpPr>
          <p:cNvPr id="12" name="文本框 11"/>
          <p:cNvSpPr txBox="1"/>
          <p:nvPr/>
        </p:nvSpPr>
        <p:spPr>
          <a:xfrm>
            <a:off x="147768" y="5527351"/>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“窗口”菜单</a:t>
            </a:r>
            <a:endParaRPr lang="zh-CN" altLang="en-US" sz="2400" dirty="0">
              <a:solidFill>
                <a:schemeClr val="tx1">
                  <a:lumMod val="75000"/>
                  <a:lumOff val="25000"/>
                </a:schemeClr>
              </a:solidFill>
            </a:endParaRPr>
          </a:p>
        </p:txBody>
      </p:sp>
      <p:sp>
        <p:nvSpPr>
          <p:cNvPr id="20" name="文本框 19"/>
          <p:cNvSpPr txBox="1"/>
          <p:nvPr/>
        </p:nvSpPr>
        <p:spPr>
          <a:xfrm>
            <a:off x="135249" y="620128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“帮助”菜单</a:t>
            </a:r>
            <a:endParaRPr lang="zh-CN" altLang="en-US" sz="2400" dirty="0">
              <a:solidFill>
                <a:schemeClr val="tx1">
                  <a:lumMod val="75000"/>
                  <a:lumOff val="25000"/>
                </a:schemeClr>
              </a:solidFill>
            </a:endParaRPr>
          </a:p>
        </p:txBody>
      </p:sp>
      <p:sp>
        <p:nvSpPr>
          <p:cNvPr id="7" name="矩形: 圆角 6"/>
          <p:cNvSpPr/>
          <p:nvPr/>
        </p:nvSpPr>
        <p:spPr>
          <a:xfrm>
            <a:off x="2984647" y="2466520"/>
            <a:ext cx="4516407" cy="172729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“视图”菜单中的命令主要用来设置视图的显示方式</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sp>
        <p:nvSpPr>
          <p:cNvPr id="4" name="文本框 3"/>
          <p:cNvSpPr txBox="1"/>
          <p:nvPr/>
        </p:nvSpPr>
        <p:spPr>
          <a:xfrm>
            <a:off x="87486" y="296197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“图层”菜单</a:t>
            </a:r>
            <a:endParaRPr lang="zh-CN" altLang="en-US" sz="2400" dirty="0">
              <a:solidFill>
                <a:schemeClr val="tx1">
                  <a:lumMod val="75000"/>
                  <a:lumOff val="25000"/>
                </a:schemeClr>
              </a:solidFill>
            </a:endParaRPr>
          </a:p>
        </p:txBody>
      </p:sp>
      <p:pic>
        <p:nvPicPr>
          <p:cNvPr id="2" name="图片 1"/>
          <p:cNvPicPr>
            <a:picLocks noChangeAspect="1"/>
          </p:cNvPicPr>
          <p:nvPr/>
        </p:nvPicPr>
        <p:blipFill>
          <a:blip r:embed="rId1"/>
          <a:stretch>
            <a:fillRect/>
          </a:stretch>
        </p:blipFill>
        <p:spPr>
          <a:xfrm>
            <a:off x="8208336" y="1009449"/>
            <a:ext cx="3046962" cy="5110343"/>
          </a:xfrm>
          <a:prstGeom prst="rect">
            <a:avLst/>
          </a:prstGeom>
        </p:spPr>
      </p:pic>
    </p:spTree>
    <p:custDataLst>
      <p:tags r:id="rId2"/>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341374" y="5458749"/>
            <a:ext cx="1825200" cy="58162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128413" y="5474364"/>
            <a:ext cx="2031325" cy="461665"/>
          </a:xfrm>
          <a:prstGeom prst="rect">
            <a:avLst/>
          </a:prstGeom>
          <a:noFill/>
        </p:spPr>
        <p:txBody>
          <a:bodyPr wrap="none" rtlCol="0">
            <a:spAutoFit/>
          </a:bodyPr>
          <a:lstStyle/>
          <a:p>
            <a:pPr algn="ctr"/>
            <a:r>
              <a:rPr lang="zh-CN" altLang="en-US" sz="2400" b="1" dirty="0">
                <a:solidFill>
                  <a:schemeClr val="bg1"/>
                </a:solidFill>
              </a:rPr>
              <a:t>“窗口”菜单</a:t>
            </a:r>
            <a:endParaRPr lang="zh-CN" altLang="en-US" sz="2400" b="1" dirty="0">
              <a:solidFill>
                <a:schemeClr val="bg1"/>
              </a:solidFill>
            </a:endParaRPr>
          </a:p>
        </p:txBody>
      </p:sp>
      <p:sp>
        <p:nvSpPr>
          <p:cNvPr id="15" name="文本框 14"/>
          <p:cNvSpPr txBox="1"/>
          <p:nvPr/>
        </p:nvSpPr>
        <p:spPr>
          <a:xfrm>
            <a:off x="553601" y="274852"/>
            <a:ext cx="1409360"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586980" y="885683"/>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169611" y="1347348"/>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“文件”菜单</a:t>
            </a:r>
            <a:endParaRPr lang="zh-CN" altLang="en-US" sz="2400" dirty="0">
              <a:solidFill>
                <a:schemeClr val="tx1">
                  <a:lumMod val="75000"/>
                  <a:lumOff val="25000"/>
                </a:schemeClr>
              </a:solidFill>
            </a:endParaRPr>
          </a:p>
        </p:txBody>
      </p:sp>
      <p:sp>
        <p:nvSpPr>
          <p:cNvPr id="18" name="文本框 17"/>
          <p:cNvSpPr txBox="1"/>
          <p:nvPr/>
        </p:nvSpPr>
        <p:spPr>
          <a:xfrm>
            <a:off x="147767" y="1862703"/>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“编辑”菜单</a:t>
            </a:r>
            <a:endParaRPr lang="zh-CN" altLang="en-US" sz="2400" dirty="0">
              <a:solidFill>
                <a:schemeClr val="tx1">
                  <a:lumMod val="75000"/>
                  <a:lumOff val="25000"/>
                </a:schemeClr>
              </a:solidFill>
            </a:endParaRPr>
          </a:p>
        </p:txBody>
      </p:sp>
      <p:sp>
        <p:nvSpPr>
          <p:cNvPr id="19" name="等腰三角形 18"/>
          <p:cNvSpPr/>
          <p:nvPr/>
        </p:nvSpPr>
        <p:spPr>
          <a:xfrm rot="16200000">
            <a:off x="2276841" y="5634712"/>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128413" y="2351516"/>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“合成”菜单</a:t>
            </a:r>
            <a:endParaRPr lang="zh-CN" altLang="en-US" sz="2400" dirty="0">
              <a:solidFill>
                <a:schemeClr val="tx1">
                  <a:lumMod val="75000"/>
                  <a:lumOff val="25000"/>
                </a:schemeClr>
              </a:solidFill>
            </a:endParaRPr>
          </a:p>
        </p:txBody>
      </p:sp>
      <p:sp>
        <p:nvSpPr>
          <p:cNvPr id="9" name="文本框 8"/>
          <p:cNvSpPr txBox="1"/>
          <p:nvPr/>
        </p:nvSpPr>
        <p:spPr>
          <a:xfrm>
            <a:off x="87485" y="4193818"/>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“动画”菜单</a:t>
            </a:r>
            <a:endParaRPr lang="zh-CN" altLang="en-US" sz="2400" dirty="0">
              <a:solidFill>
                <a:schemeClr val="tx1">
                  <a:lumMod val="75000"/>
                  <a:lumOff val="25000"/>
                </a:schemeClr>
              </a:solidFill>
            </a:endParaRPr>
          </a:p>
        </p:txBody>
      </p:sp>
      <p:sp>
        <p:nvSpPr>
          <p:cNvPr id="11" name="文本框 10"/>
          <p:cNvSpPr txBox="1"/>
          <p:nvPr/>
        </p:nvSpPr>
        <p:spPr>
          <a:xfrm>
            <a:off x="87485" y="3583927"/>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“效果”菜单</a:t>
            </a:r>
            <a:endParaRPr lang="zh-CN" altLang="en-US" sz="2400" dirty="0">
              <a:solidFill>
                <a:schemeClr val="tx1">
                  <a:lumMod val="75000"/>
                  <a:lumOff val="25000"/>
                </a:schemeClr>
              </a:solidFill>
            </a:endParaRPr>
          </a:p>
        </p:txBody>
      </p:sp>
      <p:sp>
        <p:nvSpPr>
          <p:cNvPr id="12" name="文本框 11"/>
          <p:cNvSpPr txBox="1"/>
          <p:nvPr/>
        </p:nvSpPr>
        <p:spPr>
          <a:xfrm>
            <a:off x="95499" y="4823038"/>
            <a:ext cx="2023311"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“视图”菜单</a:t>
            </a:r>
            <a:endParaRPr lang="zh-CN" altLang="en-US" sz="2400" dirty="0">
              <a:solidFill>
                <a:schemeClr val="tx1">
                  <a:lumMod val="75000"/>
                  <a:lumOff val="25000"/>
                </a:schemeClr>
              </a:solidFill>
            </a:endParaRPr>
          </a:p>
        </p:txBody>
      </p:sp>
      <p:sp>
        <p:nvSpPr>
          <p:cNvPr id="20" name="文本框 19"/>
          <p:cNvSpPr txBox="1"/>
          <p:nvPr/>
        </p:nvSpPr>
        <p:spPr>
          <a:xfrm>
            <a:off x="135249" y="620128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“帮助”菜单</a:t>
            </a:r>
            <a:endParaRPr lang="zh-CN" altLang="en-US" sz="2400" dirty="0">
              <a:solidFill>
                <a:schemeClr val="tx1">
                  <a:lumMod val="75000"/>
                  <a:lumOff val="25000"/>
                </a:schemeClr>
              </a:solidFill>
            </a:endParaRPr>
          </a:p>
        </p:txBody>
      </p:sp>
      <p:sp>
        <p:nvSpPr>
          <p:cNvPr id="7" name="矩形: 圆角 6"/>
          <p:cNvSpPr/>
          <p:nvPr/>
        </p:nvSpPr>
        <p:spPr>
          <a:xfrm>
            <a:off x="2984647" y="2466520"/>
            <a:ext cx="4516407" cy="172729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“窗口”菜单中的命令主要用于打开或关闭浮动窗口或面板，如图所示。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sp>
        <p:nvSpPr>
          <p:cNvPr id="4" name="文本框 3"/>
          <p:cNvSpPr txBox="1"/>
          <p:nvPr/>
        </p:nvSpPr>
        <p:spPr>
          <a:xfrm>
            <a:off x="87486" y="296197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“图层”菜单</a:t>
            </a:r>
            <a:endParaRPr lang="zh-CN" altLang="en-US" sz="2400" dirty="0">
              <a:solidFill>
                <a:schemeClr val="tx1">
                  <a:lumMod val="75000"/>
                  <a:lumOff val="25000"/>
                </a:schemeClr>
              </a:solidFill>
            </a:endParaRPr>
          </a:p>
        </p:txBody>
      </p:sp>
      <p:pic>
        <p:nvPicPr>
          <p:cNvPr id="3" name="图片 2"/>
          <p:cNvPicPr>
            <a:picLocks noChangeAspect="1"/>
          </p:cNvPicPr>
          <p:nvPr/>
        </p:nvPicPr>
        <p:blipFill>
          <a:blip r:embed="rId1"/>
          <a:stretch>
            <a:fillRect/>
          </a:stretch>
        </p:blipFill>
        <p:spPr>
          <a:xfrm>
            <a:off x="8835240" y="736517"/>
            <a:ext cx="1921969" cy="5582862"/>
          </a:xfrm>
          <a:prstGeom prst="rect">
            <a:avLst/>
          </a:prstGeom>
        </p:spPr>
      </p:pic>
    </p:spTree>
    <p:custDataLst>
      <p:tags r:id="rId2"/>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334538" y="6128617"/>
            <a:ext cx="1825200" cy="58162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191914" y="6201279"/>
            <a:ext cx="2031325" cy="461665"/>
          </a:xfrm>
          <a:prstGeom prst="rect">
            <a:avLst/>
          </a:prstGeom>
          <a:noFill/>
        </p:spPr>
        <p:txBody>
          <a:bodyPr wrap="none" rtlCol="0">
            <a:spAutoFit/>
          </a:bodyPr>
          <a:lstStyle/>
          <a:p>
            <a:pPr algn="ctr"/>
            <a:r>
              <a:rPr lang="zh-CN" altLang="en-US" sz="2400" b="1" dirty="0">
                <a:solidFill>
                  <a:schemeClr val="bg1"/>
                </a:solidFill>
              </a:rPr>
              <a:t>“帮助”菜单</a:t>
            </a:r>
            <a:endParaRPr lang="zh-CN" altLang="en-US" sz="2400" b="1" dirty="0">
              <a:solidFill>
                <a:schemeClr val="bg1"/>
              </a:solidFill>
            </a:endParaRPr>
          </a:p>
        </p:txBody>
      </p:sp>
      <p:sp>
        <p:nvSpPr>
          <p:cNvPr id="15" name="文本框 14"/>
          <p:cNvSpPr txBox="1"/>
          <p:nvPr/>
        </p:nvSpPr>
        <p:spPr>
          <a:xfrm>
            <a:off x="553601" y="274852"/>
            <a:ext cx="1409360"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586980" y="885683"/>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课堂案例</a:t>
            </a:r>
            <a:endParaRPr lang="zh-CN" altLang="en-US" sz="2400" dirty="0">
              <a:solidFill>
                <a:schemeClr val="tx1">
                  <a:lumMod val="75000"/>
                  <a:lumOff val="25000"/>
                </a:schemeClr>
              </a:solidFill>
            </a:endParaRPr>
          </a:p>
        </p:txBody>
      </p:sp>
      <p:sp>
        <p:nvSpPr>
          <p:cNvPr id="17" name="文本框 16"/>
          <p:cNvSpPr txBox="1"/>
          <p:nvPr/>
        </p:nvSpPr>
        <p:spPr>
          <a:xfrm>
            <a:off x="169611" y="1347348"/>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“文件”菜单</a:t>
            </a:r>
            <a:endParaRPr lang="zh-CN" altLang="en-US" sz="2400" dirty="0">
              <a:solidFill>
                <a:schemeClr val="tx1">
                  <a:lumMod val="75000"/>
                  <a:lumOff val="25000"/>
                </a:schemeClr>
              </a:solidFill>
            </a:endParaRPr>
          </a:p>
        </p:txBody>
      </p:sp>
      <p:sp>
        <p:nvSpPr>
          <p:cNvPr id="18" name="文本框 17"/>
          <p:cNvSpPr txBox="1"/>
          <p:nvPr/>
        </p:nvSpPr>
        <p:spPr>
          <a:xfrm>
            <a:off x="147767" y="1862703"/>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“编辑”菜单</a:t>
            </a:r>
            <a:endParaRPr lang="zh-CN" altLang="en-US" sz="2400" dirty="0">
              <a:solidFill>
                <a:schemeClr val="tx1">
                  <a:lumMod val="75000"/>
                  <a:lumOff val="25000"/>
                </a:schemeClr>
              </a:solidFill>
            </a:endParaRPr>
          </a:p>
        </p:txBody>
      </p:sp>
      <p:sp>
        <p:nvSpPr>
          <p:cNvPr id="19" name="等腰三角形 18"/>
          <p:cNvSpPr/>
          <p:nvPr/>
        </p:nvSpPr>
        <p:spPr>
          <a:xfrm rot="16200000">
            <a:off x="2270005" y="634475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128413" y="2351516"/>
            <a:ext cx="2031326"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“合成”菜单</a:t>
            </a:r>
            <a:endParaRPr lang="zh-CN" altLang="en-US" sz="2400" dirty="0">
              <a:solidFill>
                <a:schemeClr val="tx1">
                  <a:lumMod val="75000"/>
                  <a:lumOff val="25000"/>
                </a:schemeClr>
              </a:solidFill>
            </a:endParaRPr>
          </a:p>
        </p:txBody>
      </p:sp>
      <p:sp>
        <p:nvSpPr>
          <p:cNvPr id="9" name="文本框 8"/>
          <p:cNvSpPr txBox="1"/>
          <p:nvPr/>
        </p:nvSpPr>
        <p:spPr>
          <a:xfrm>
            <a:off x="87485" y="4193818"/>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“动画”菜单</a:t>
            </a:r>
            <a:endParaRPr lang="zh-CN" altLang="en-US" sz="2400" dirty="0">
              <a:solidFill>
                <a:schemeClr val="tx1">
                  <a:lumMod val="75000"/>
                  <a:lumOff val="25000"/>
                </a:schemeClr>
              </a:solidFill>
            </a:endParaRPr>
          </a:p>
        </p:txBody>
      </p:sp>
      <p:sp>
        <p:nvSpPr>
          <p:cNvPr id="11" name="文本框 10"/>
          <p:cNvSpPr txBox="1"/>
          <p:nvPr/>
        </p:nvSpPr>
        <p:spPr>
          <a:xfrm>
            <a:off x="87485" y="3583927"/>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“效果”菜单</a:t>
            </a:r>
            <a:endParaRPr lang="zh-CN" altLang="en-US" sz="2400" dirty="0">
              <a:solidFill>
                <a:schemeClr val="tx1">
                  <a:lumMod val="75000"/>
                  <a:lumOff val="25000"/>
                </a:schemeClr>
              </a:solidFill>
            </a:endParaRPr>
          </a:p>
        </p:txBody>
      </p:sp>
      <p:sp>
        <p:nvSpPr>
          <p:cNvPr id="12" name="文本框 11"/>
          <p:cNvSpPr txBox="1"/>
          <p:nvPr/>
        </p:nvSpPr>
        <p:spPr>
          <a:xfrm>
            <a:off x="95499" y="4823038"/>
            <a:ext cx="2023311"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“视图”菜单</a:t>
            </a:r>
            <a:endParaRPr lang="zh-CN" altLang="en-US" sz="2400" dirty="0">
              <a:solidFill>
                <a:schemeClr val="tx1">
                  <a:lumMod val="75000"/>
                  <a:lumOff val="25000"/>
                </a:schemeClr>
              </a:solidFill>
            </a:endParaRPr>
          </a:p>
        </p:txBody>
      </p:sp>
      <p:sp>
        <p:nvSpPr>
          <p:cNvPr id="20" name="文本框 19"/>
          <p:cNvSpPr txBox="1"/>
          <p:nvPr/>
        </p:nvSpPr>
        <p:spPr>
          <a:xfrm>
            <a:off x="128413" y="5518726"/>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“窗口”菜单</a:t>
            </a:r>
            <a:endParaRPr lang="zh-CN" altLang="en-US" sz="2400" dirty="0">
              <a:solidFill>
                <a:schemeClr val="tx1">
                  <a:lumMod val="75000"/>
                  <a:lumOff val="25000"/>
                </a:schemeClr>
              </a:solidFill>
            </a:endParaRPr>
          </a:p>
        </p:txBody>
      </p:sp>
      <p:sp>
        <p:nvSpPr>
          <p:cNvPr id="7" name="矩形: 圆角 6"/>
          <p:cNvSpPr/>
          <p:nvPr/>
        </p:nvSpPr>
        <p:spPr>
          <a:xfrm>
            <a:off x="2984647" y="2466520"/>
            <a:ext cx="4516407" cy="172729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“帮助”菜单提供了帮助、反馈和更新信息等相关命令，如图所示。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sp>
        <p:nvSpPr>
          <p:cNvPr id="4" name="文本框 3"/>
          <p:cNvSpPr txBox="1"/>
          <p:nvPr/>
        </p:nvSpPr>
        <p:spPr>
          <a:xfrm>
            <a:off x="87486" y="2961970"/>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“图层”菜单</a:t>
            </a:r>
            <a:endParaRPr lang="zh-CN" altLang="en-US" sz="2400" dirty="0">
              <a:solidFill>
                <a:schemeClr val="tx1">
                  <a:lumMod val="75000"/>
                  <a:lumOff val="25000"/>
                </a:schemeClr>
              </a:solidFill>
            </a:endParaRPr>
          </a:p>
        </p:txBody>
      </p:sp>
      <p:pic>
        <p:nvPicPr>
          <p:cNvPr id="2" name="图片 1"/>
          <p:cNvPicPr>
            <a:picLocks noChangeAspect="1"/>
          </p:cNvPicPr>
          <p:nvPr/>
        </p:nvPicPr>
        <p:blipFill>
          <a:blip r:embed="rId1"/>
          <a:stretch>
            <a:fillRect/>
          </a:stretch>
        </p:blipFill>
        <p:spPr>
          <a:xfrm>
            <a:off x="8366890" y="1187657"/>
            <a:ext cx="2690713" cy="4632363"/>
          </a:xfrm>
          <a:prstGeom prst="rect">
            <a:avLst/>
          </a:prstGeom>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52844" y="857250"/>
            <a:ext cx="7863770" cy="1938424"/>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After Effects 2022</a:t>
            </a:r>
            <a:r>
              <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的标准工作界面简洁、布局清晰</a:t>
            </a:r>
            <a:r>
              <a:rPr kumimoji="0" lang="en-US" altLang="zh-CN"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a:t>
            </a:r>
            <a:r>
              <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了解标准工作界面的基本布局以及如何关闭和显示面板或窗口，是学习</a:t>
            </a:r>
            <a:r>
              <a:rPr kumimoji="0" lang="en-US" altLang="zh-CN"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After Effects 2022</a:t>
            </a:r>
            <a:r>
              <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软件的第一步。</a:t>
            </a:r>
            <a:endPar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endParaRPr>
          </a:p>
        </p:txBody>
      </p:sp>
      <p:sp>
        <p:nvSpPr>
          <p:cNvPr id="4" name="íṩļïḓê"/>
          <p:cNvSpPr/>
          <p:nvPr/>
        </p:nvSpPr>
        <p:spPr bwMode="auto">
          <a:xfrm>
            <a:off x="3452844" y="3198168"/>
            <a:ext cx="7944774" cy="539879"/>
          </a:xfrm>
          <a:prstGeom prst="rect">
            <a:avLst/>
          </a:prstGeom>
          <a:solidFill>
            <a:schemeClr val="accent1"/>
          </a:solidFill>
          <a:ln w="38100">
            <a:noFill/>
          </a:ln>
        </p:spPr>
        <p:txBody>
          <a:bodyPr wrap="square" anchor="t">
            <a:noAutofit/>
          </a:bodyPr>
          <a:lstStyle/>
          <a:p>
            <a:pPr algn="ctr">
              <a:lnSpc>
                <a:spcPct val="130000"/>
              </a:lnSpc>
            </a:pPr>
            <a:r>
              <a:rPr lang="zh-CN" altLang="en-US" sz="2400" b="1" dirty="0">
                <a:solidFill>
                  <a:schemeClr val="bg1"/>
                </a:solidFill>
              </a:rPr>
              <a:t>本节知识思维导图</a:t>
            </a:r>
            <a:endParaRPr lang="zh-CN" altLang="en-US" sz="2400" b="1" dirty="0">
              <a:solidFill>
                <a:schemeClr val="bg1"/>
              </a:solidFill>
            </a:endParaRPr>
          </a:p>
        </p:txBody>
      </p:sp>
      <p:sp>
        <p:nvSpPr>
          <p:cNvPr id="1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本节概论</a:t>
            </a:r>
            <a:endParaRPr lang="zh-CN" altLang="en-US" sz="2400" b="1" dirty="0">
              <a:solidFill>
                <a:schemeClr val="bg1"/>
              </a:solidFill>
            </a:endParaRPr>
          </a:p>
        </p:txBody>
      </p:sp>
      <p:sp>
        <p:nvSpPr>
          <p:cNvPr id="15" name="文本框 14"/>
          <p:cNvSpPr txBox="1"/>
          <p:nvPr/>
        </p:nvSpPr>
        <p:spPr>
          <a:xfrm>
            <a:off x="194013" y="2027709"/>
            <a:ext cx="2031325"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标准工作界面</a:t>
            </a:r>
            <a:endParaRPr lang="zh-CN" altLang="en-US" sz="2400" dirty="0">
              <a:solidFill>
                <a:schemeClr val="tx1">
                  <a:lumMod val="75000"/>
                  <a:lumOff val="25000"/>
                </a:schemeClr>
              </a:solidFill>
            </a:endParaRPr>
          </a:p>
        </p:txBody>
      </p:sp>
      <p:sp>
        <p:nvSpPr>
          <p:cNvPr id="16" name="文本框 15"/>
          <p:cNvSpPr txBox="1"/>
          <p:nvPr/>
        </p:nvSpPr>
        <p:spPr>
          <a:xfrm>
            <a:off x="40124" y="3198168"/>
            <a:ext cx="2339102" cy="830997"/>
          </a:xfrm>
          <a:prstGeom prst="rect">
            <a:avLst/>
          </a:prstGeom>
          <a:noFill/>
        </p:spPr>
        <p:txBody>
          <a:bodyPr wrap="none" rtlCol="0">
            <a:spAutoFit/>
          </a:bodyPr>
          <a:lstStyle/>
          <a:p>
            <a:pPr algn="ctr"/>
            <a:r>
              <a:rPr lang="zh-CN" altLang="en-US" sz="2400" dirty="0">
                <a:solidFill>
                  <a:schemeClr val="tx1">
                    <a:lumMod val="75000"/>
                    <a:lumOff val="25000"/>
                  </a:schemeClr>
                </a:solidFill>
              </a:rPr>
              <a:t>打开、关闭、</a:t>
            </a:r>
            <a:endParaRPr lang="en-US" altLang="zh-CN" sz="2400" dirty="0">
              <a:solidFill>
                <a:schemeClr val="tx1">
                  <a:lumMod val="75000"/>
                  <a:lumOff val="25000"/>
                </a:schemeClr>
              </a:solidFill>
            </a:endParaRPr>
          </a:p>
          <a:p>
            <a:pPr algn="ctr"/>
            <a:r>
              <a:rPr lang="zh-CN" altLang="en-US" sz="2400" dirty="0">
                <a:solidFill>
                  <a:schemeClr val="tx1">
                    <a:lumMod val="75000"/>
                    <a:lumOff val="25000"/>
                  </a:schemeClr>
                </a:solidFill>
              </a:rPr>
              <a:t>显示面板或窗口</a:t>
            </a:r>
            <a:endParaRPr lang="zh-CN" altLang="en-US" sz="2400" dirty="0">
              <a:solidFill>
                <a:schemeClr val="tx1">
                  <a:lumMod val="75000"/>
                  <a:lumOff val="25000"/>
                </a:schemeClr>
              </a:solidFill>
            </a:endParaRPr>
          </a:p>
        </p:txBody>
      </p:sp>
      <p:sp>
        <p:nvSpPr>
          <p:cNvPr id="19" name="等腰三角形 18"/>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表格 4"/>
          <p:cNvGraphicFramePr>
            <a:graphicFrameLocks noGrp="1"/>
          </p:cNvGraphicFramePr>
          <p:nvPr/>
        </p:nvGraphicFramePr>
        <p:xfrm>
          <a:off x="3452844" y="3738047"/>
          <a:ext cx="7951620" cy="2127306"/>
        </p:xfrm>
        <a:graphic>
          <a:graphicData uri="http://schemas.openxmlformats.org/drawingml/2006/table">
            <a:tbl>
              <a:tblPr firstRow="1" firstCol="1" bandRow="1">
                <a:tableStyleId>{5C22544A-7EE6-4342-B048-85BDC9FD1C3A}</a:tableStyleId>
              </a:tblPr>
              <a:tblGrid>
                <a:gridCol w="1510122"/>
                <a:gridCol w="2470853"/>
                <a:gridCol w="2470853"/>
                <a:gridCol w="1499792"/>
              </a:tblGrid>
              <a:tr h="404302">
                <a:tc rowSpan="3">
                  <a:txBody>
                    <a:bodyPr/>
                    <a:lstStyle/>
                    <a:p>
                      <a:pPr indent="266700" algn="just"/>
                      <a:r>
                        <a:rPr lang="en-US" sz="2000" kern="100" dirty="0">
                          <a:effectLst/>
                        </a:rPr>
                        <a:t> </a:t>
                      </a:r>
                      <a:endParaRPr lang="zh-CN" sz="2000" kern="100" dirty="0">
                        <a:effectLst/>
                      </a:endParaRPr>
                    </a:p>
                    <a:p>
                      <a:pPr indent="266700" algn="just"/>
                      <a:r>
                        <a:rPr lang="en-US" sz="2000" kern="100" dirty="0">
                          <a:effectLst/>
                        </a:rPr>
                        <a:t> </a:t>
                      </a:r>
                      <a:endParaRPr lang="zh-CN" sz="2000" kern="100" dirty="0">
                        <a:effectLst/>
                      </a:endParaRPr>
                    </a:p>
                    <a:p>
                      <a:pPr indent="266700" algn="just"/>
                      <a:r>
                        <a:rPr lang="zh-CN" sz="2000" kern="100" dirty="0">
                          <a:effectLst/>
                        </a:rPr>
                        <a:t>工作界面</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indent="304800" algn="just"/>
                      <a:r>
                        <a:rPr lang="zh-CN" sz="2000" kern="100" dirty="0">
                          <a:effectLst/>
                        </a:rPr>
                        <a:t>分类</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indent="304800" algn="just"/>
                      <a:r>
                        <a:rPr lang="zh-CN" sz="2000" kern="100">
                          <a:effectLst/>
                        </a:rPr>
                        <a:t>内容</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indent="304800" algn="just"/>
                      <a:r>
                        <a:rPr lang="zh-CN" sz="2000" kern="100">
                          <a:effectLst/>
                        </a:rPr>
                        <a:t>重要性</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r>
              <a:tr h="808604">
                <a:tc vMerge="1">
                  <a:tcPr/>
                </a:tc>
                <a:tc>
                  <a:txBody>
                    <a:bodyPr/>
                    <a:lstStyle/>
                    <a:p>
                      <a:pPr indent="266700" algn="just"/>
                      <a:r>
                        <a:rPr lang="zh-CN" sz="2000" kern="100" dirty="0">
                          <a:effectLst/>
                        </a:rPr>
                        <a:t>标准工作界面</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indent="266700" algn="just"/>
                      <a:r>
                        <a:rPr lang="zh-CN" sz="2000" kern="100" dirty="0">
                          <a:effectLst/>
                        </a:rPr>
                        <a:t>熟悉</a:t>
                      </a:r>
                      <a:r>
                        <a:rPr lang="en-US" sz="2000" kern="0" dirty="0">
                          <a:effectLst/>
                          <a:highlight>
                            <a:srgbClr val="FFFFFF"/>
                          </a:highlight>
                        </a:rPr>
                        <a:t>Adobe After Effects</a:t>
                      </a:r>
                      <a:r>
                        <a:rPr lang="zh-CN" sz="2000" kern="100" dirty="0">
                          <a:effectLst/>
                        </a:rPr>
                        <a:t>的标准工作界面。</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indent="266700" algn="just"/>
                      <a:r>
                        <a:rPr lang="zh-CN" sz="2000" kern="100" dirty="0">
                          <a:effectLst/>
                        </a:rPr>
                        <a:t>☆☆☆☆☆</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r>
              <a:tr h="808604">
                <a:tc vMerge="1">
                  <a:tcPr/>
                </a:tc>
                <a:tc>
                  <a:txBody>
                    <a:bodyPr/>
                    <a:lstStyle/>
                    <a:p>
                      <a:pPr indent="266700" algn="just"/>
                      <a:r>
                        <a:rPr lang="zh-CN" sz="2000" kern="100" dirty="0">
                          <a:effectLst/>
                        </a:rPr>
                        <a:t>打开、关闭、显示面板或者窗口</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indent="266700" algn="just"/>
                      <a:r>
                        <a:rPr lang="zh-CN" sz="2000" kern="100" dirty="0">
                          <a:effectLst/>
                        </a:rPr>
                        <a:t>掌握如果打开、关闭、显示面板或窗口。</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indent="266700" algn="just"/>
                      <a:r>
                        <a:rPr lang="zh-CN" sz="2000" kern="100" dirty="0">
                          <a:effectLst/>
                        </a:rPr>
                        <a:t>☆☆☆</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r>
            </a:tbl>
          </a:graphicData>
        </a:graphic>
      </p:graphicFrame>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4</a:t>
            </a:r>
            <a:endParaRPr lang="zh-CN" altLang="en-US" sz="2400" b="1" dirty="0">
              <a:solidFill>
                <a:schemeClr val="bg1"/>
              </a:solidFill>
            </a:endParaRPr>
          </a:p>
        </p:txBody>
      </p:sp>
      <p:sp>
        <p:nvSpPr>
          <p:cNvPr id="49" name="文本框 48"/>
          <p:cNvSpPr txBox="1"/>
          <p:nvPr/>
        </p:nvSpPr>
        <p:spPr>
          <a:xfrm>
            <a:off x="3849229" y="3013502"/>
            <a:ext cx="4493538" cy="830997"/>
          </a:xfrm>
          <a:prstGeom prst="rect">
            <a:avLst/>
          </a:prstGeom>
          <a:noFill/>
        </p:spPr>
        <p:txBody>
          <a:bodyPr wrap="none" rtlCol="0">
            <a:spAutoFit/>
          </a:bodyPr>
          <a:lstStyle/>
          <a:p>
            <a:pPr algn="ctr"/>
            <a:r>
              <a:rPr lang="zh-CN" altLang="en-US" sz="4800" b="1" dirty="0">
                <a:solidFill>
                  <a:schemeClr val="bg1"/>
                </a:solidFill>
              </a:rPr>
              <a:t>常用首选项设置</a:t>
            </a:r>
            <a:endParaRPr lang="zh-CN" altLang="en-US" sz="4800" b="1" dirty="0">
              <a:solidFill>
                <a:schemeClr val="bg1"/>
              </a:solidFill>
            </a:endParaRP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454518" y="486867"/>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477980" y="529406"/>
            <a:ext cx="1415773" cy="461665"/>
          </a:xfrm>
          <a:prstGeom prst="rect">
            <a:avLst/>
          </a:prstGeom>
          <a:noFill/>
        </p:spPr>
        <p:txBody>
          <a:bodyPr wrap="none" rtlCol="0">
            <a:spAutoFit/>
          </a:bodyPr>
          <a:lstStyle/>
          <a:p>
            <a:pPr algn="ctr"/>
            <a:r>
              <a:rPr lang="zh-CN" altLang="en-US" sz="2400" b="1" dirty="0">
                <a:solidFill>
                  <a:schemeClr val="bg1"/>
                </a:solidFill>
              </a:rPr>
              <a:t>本节概论</a:t>
            </a:r>
            <a:endParaRPr lang="zh-CN" altLang="en-US" sz="2400" b="1" dirty="0">
              <a:solidFill>
                <a:schemeClr val="bg1"/>
              </a:solidFill>
            </a:endParaRPr>
          </a:p>
        </p:txBody>
      </p:sp>
      <p:sp>
        <p:nvSpPr>
          <p:cNvPr id="15" name="文本框 14"/>
          <p:cNvSpPr txBox="1"/>
          <p:nvPr/>
        </p:nvSpPr>
        <p:spPr>
          <a:xfrm>
            <a:off x="46967" y="1338003"/>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“常规”属性组</a:t>
            </a:r>
            <a:endParaRPr lang="zh-CN" altLang="en-US" sz="2400" dirty="0">
              <a:solidFill>
                <a:schemeClr val="tx1">
                  <a:lumMod val="75000"/>
                  <a:lumOff val="25000"/>
                </a:schemeClr>
              </a:solidFill>
            </a:endParaRPr>
          </a:p>
        </p:txBody>
      </p:sp>
      <p:sp>
        <p:nvSpPr>
          <p:cNvPr id="16" name="文本框 15"/>
          <p:cNvSpPr txBox="1"/>
          <p:nvPr/>
        </p:nvSpPr>
        <p:spPr>
          <a:xfrm>
            <a:off x="-71163" y="2093544"/>
            <a:ext cx="2430474" cy="461665"/>
          </a:xfrm>
          <a:prstGeom prst="rect">
            <a:avLst/>
          </a:prstGeom>
          <a:noFill/>
        </p:spPr>
        <p:txBody>
          <a:bodyPr wrap="none" rtlCol="0">
            <a:spAutoFit/>
          </a:bodyPr>
          <a:lstStyle/>
          <a:p>
            <a:pPr algn="ctr"/>
            <a:r>
              <a:rPr lang="zh-CN" altLang="en-US" sz="2400" dirty="0">
                <a:solidFill>
                  <a:schemeClr val="tx1">
                    <a:lumMod val="75000"/>
                    <a:lumOff val="25000"/>
                  </a:schemeClr>
                </a:solidFill>
              </a:rPr>
              <a:t> “显示”属性组</a:t>
            </a:r>
            <a:endParaRPr lang="zh-CN" altLang="en-US" sz="2400" dirty="0">
              <a:solidFill>
                <a:schemeClr val="tx1">
                  <a:lumMod val="75000"/>
                  <a:lumOff val="25000"/>
                </a:schemeClr>
              </a:solidFill>
            </a:endParaRPr>
          </a:p>
        </p:txBody>
      </p:sp>
      <p:sp>
        <p:nvSpPr>
          <p:cNvPr id="17" name="文本框 16"/>
          <p:cNvSpPr txBox="1"/>
          <p:nvPr/>
        </p:nvSpPr>
        <p:spPr>
          <a:xfrm>
            <a:off x="-25477" y="2928571"/>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“导入”属性组</a:t>
            </a:r>
            <a:endParaRPr lang="zh-CN" altLang="en-US" sz="2400" dirty="0">
              <a:solidFill>
                <a:schemeClr val="tx1">
                  <a:lumMod val="75000"/>
                  <a:lumOff val="25000"/>
                </a:schemeClr>
              </a:solidFill>
            </a:endParaRPr>
          </a:p>
        </p:txBody>
      </p:sp>
      <p:sp>
        <p:nvSpPr>
          <p:cNvPr id="18" name="文本框 17"/>
          <p:cNvSpPr txBox="1"/>
          <p:nvPr/>
        </p:nvSpPr>
        <p:spPr>
          <a:xfrm>
            <a:off x="-71526" y="3826370"/>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“输出”属性组</a:t>
            </a:r>
            <a:endParaRPr lang="zh-CN" altLang="en-US" sz="2400" dirty="0">
              <a:solidFill>
                <a:schemeClr val="tx1">
                  <a:lumMod val="75000"/>
                  <a:lumOff val="25000"/>
                </a:schemeClr>
              </a:solidFill>
            </a:endParaRPr>
          </a:p>
        </p:txBody>
      </p:sp>
      <p:sp>
        <p:nvSpPr>
          <p:cNvPr id="19" name="等腰三角形 18"/>
          <p:cNvSpPr/>
          <p:nvPr/>
        </p:nvSpPr>
        <p:spPr>
          <a:xfrm rot="16200000">
            <a:off x="2263453" y="68975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56189" y="471932"/>
            <a:ext cx="4428650" cy="2523817"/>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要想熟练地运用</a:t>
            </a:r>
            <a:r>
              <a:rPr kumimoji="0" lang="en-US" altLang="zh-CN"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After Effects 2022</a:t>
            </a:r>
            <a:r>
              <a:rPr kumimoji="0" lang="zh-CN" altLang="en-US"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制作项目，就必须熟悉首选项中的参数设置。通过设置首选项中的合适的参数，可以提高工作效率，我们通过执行“编辑</a:t>
            </a:r>
            <a:r>
              <a:rPr kumimoji="0" lang="en-US" altLang="zh-CN"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&gt;</a:t>
            </a:r>
            <a:r>
              <a:rPr kumimoji="0" lang="zh-CN" altLang="en-US"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首选项”菜单中的命令来打开“首选项”对话框，如图</a:t>
            </a:r>
            <a:r>
              <a:rPr kumimoji="0" lang="en-US" altLang="zh-CN"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1-81</a:t>
            </a:r>
            <a:r>
              <a:rPr kumimoji="0" lang="zh-CN" altLang="en-US"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所示，本节讲解常用的参数选项。</a:t>
            </a:r>
            <a:endParaRPr kumimoji="0" lang="zh-CN" altLang="en-US"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endParaRPr>
          </a:p>
        </p:txBody>
      </p:sp>
      <p:sp>
        <p:nvSpPr>
          <p:cNvPr id="10" name="文本框 9"/>
          <p:cNvSpPr txBox="1"/>
          <p:nvPr/>
        </p:nvSpPr>
        <p:spPr>
          <a:xfrm>
            <a:off x="-260809" y="4699010"/>
            <a:ext cx="2954655" cy="830997"/>
          </a:xfrm>
          <a:prstGeom prst="rect">
            <a:avLst/>
          </a:prstGeom>
          <a:noFill/>
        </p:spPr>
        <p:txBody>
          <a:bodyPr wrap="none" rtlCol="0">
            <a:spAutoFit/>
          </a:bodyPr>
          <a:lstStyle/>
          <a:p>
            <a:pPr algn="ctr"/>
            <a:r>
              <a:rPr lang="zh-CN" altLang="en-US" sz="2400" dirty="0">
                <a:solidFill>
                  <a:schemeClr val="tx1">
                    <a:lumMod val="75000"/>
                    <a:lumOff val="25000"/>
                  </a:schemeClr>
                </a:solidFill>
              </a:rPr>
              <a:t>“媒体和磁盘缓存”</a:t>
            </a:r>
            <a:endParaRPr lang="en-US" altLang="zh-CN" sz="2400" dirty="0">
              <a:solidFill>
                <a:schemeClr val="tx1">
                  <a:lumMod val="75000"/>
                  <a:lumOff val="25000"/>
                </a:schemeClr>
              </a:solidFill>
            </a:endParaRPr>
          </a:p>
          <a:p>
            <a:pPr algn="ctr"/>
            <a:r>
              <a:rPr lang="zh-CN" altLang="en-US" sz="2400" dirty="0">
                <a:solidFill>
                  <a:schemeClr val="tx1">
                    <a:lumMod val="75000"/>
                    <a:lumOff val="25000"/>
                  </a:schemeClr>
                </a:solidFill>
              </a:rPr>
              <a:t>属性组</a:t>
            </a:r>
            <a:endParaRPr lang="zh-CN" altLang="en-US" sz="2400" dirty="0">
              <a:solidFill>
                <a:schemeClr val="tx1">
                  <a:lumMod val="75000"/>
                  <a:lumOff val="25000"/>
                </a:schemeClr>
              </a:solidFill>
            </a:endParaRPr>
          </a:p>
        </p:txBody>
      </p:sp>
      <p:sp>
        <p:nvSpPr>
          <p:cNvPr id="4" name="Rectangle 1"/>
          <p:cNvSpPr>
            <a:spLocks noChangeArrowheads="1"/>
          </p:cNvSpPr>
          <p:nvPr/>
        </p:nvSpPr>
        <p:spPr bwMode="auto">
          <a:xfrm>
            <a:off x="2956234" y="232069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1" name="文本框 20"/>
          <p:cNvSpPr txBox="1"/>
          <p:nvPr/>
        </p:nvSpPr>
        <p:spPr>
          <a:xfrm>
            <a:off x="-25477" y="5890292"/>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“外观”属性组</a:t>
            </a:r>
            <a:endParaRPr lang="zh-CN" altLang="en-US" sz="2400" dirty="0">
              <a:solidFill>
                <a:schemeClr val="tx1">
                  <a:lumMod val="75000"/>
                  <a:lumOff val="25000"/>
                </a:schemeClr>
              </a:solidFill>
            </a:endParaRPr>
          </a:p>
        </p:txBody>
      </p:sp>
      <p:pic>
        <p:nvPicPr>
          <p:cNvPr id="5" name="图片 4"/>
          <p:cNvPicPr>
            <a:picLocks noChangeAspect="1"/>
          </p:cNvPicPr>
          <p:nvPr/>
        </p:nvPicPr>
        <p:blipFill>
          <a:blip r:embed="rId1"/>
          <a:stretch>
            <a:fillRect/>
          </a:stretch>
        </p:blipFill>
        <p:spPr>
          <a:xfrm>
            <a:off x="8854466" y="499217"/>
            <a:ext cx="1378106" cy="2429354"/>
          </a:xfrm>
          <a:prstGeom prst="rect">
            <a:avLst/>
          </a:prstGeom>
        </p:spPr>
      </p:pic>
      <p:graphicFrame>
        <p:nvGraphicFramePr>
          <p:cNvPr id="2" name="表格 1"/>
          <p:cNvGraphicFramePr>
            <a:graphicFrameLocks noGrp="1"/>
          </p:cNvGraphicFramePr>
          <p:nvPr/>
        </p:nvGraphicFramePr>
        <p:xfrm>
          <a:off x="3077812" y="3183558"/>
          <a:ext cx="8156245" cy="3321902"/>
        </p:xfrm>
        <a:graphic>
          <a:graphicData uri="http://schemas.openxmlformats.org/drawingml/2006/table">
            <a:tbl>
              <a:tblPr firstRow="1" firstCol="1" bandRow="1">
                <a:tableStyleId>{5C22544A-7EE6-4342-B048-85BDC9FD1C3A}</a:tableStyleId>
              </a:tblPr>
              <a:tblGrid>
                <a:gridCol w="941485"/>
                <a:gridCol w="3162679"/>
                <a:gridCol w="3162679"/>
                <a:gridCol w="889402"/>
              </a:tblGrid>
              <a:tr h="511320">
                <a:tc rowSpan="7">
                  <a:txBody>
                    <a:bodyPr/>
                    <a:lstStyle/>
                    <a:p>
                      <a:pPr algn="just">
                        <a:lnSpc>
                          <a:spcPct val="150000"/>
                        </a:lnSpc>
                        <a:tabLst>
                          <a:tab pos="4519930" algn="l"/>
                        </a:tabLst>
                      </a:pPr>
                      <a:r>
                        <a:rPr lang="en-US" sz="1200" kern="100" dirty="0">
                          <a:effectLst/>
                        </a:rPr>
                        <a:t> </a:t>
                      </a:r>
                      <a:endParaRPr lang="zh-CN" sz="1200" kern="100" dirty="0">
                        <a:effectLst/>
                      </a:endParaRPr>
                    </a:p>
                    <a:p>
                      <a:pPr algn="just">
                        <a:lnSpc>
                          <a:spcPct val="150000"/>
                        </a:lnSpc>
                        <a:tabLst>
                          <a:tab pos="4519930" algn="l"/>
                        </a:tabLst>
                      </a:pPr>
                      <a:r>
                        <a:rPr lang="en-US" sz="1200" kern="100" dirty="0">
                          <a:effectLst/>
                        </a:rPr>
                        <a:t> </a:t>
                      </a:r>
                      <a:endParaRPr lang="zh-CN" sz="1200" kern="100" dirty="0">
                        <a:effectLst/>
                      </a:endParaRPr>
                    </a:p>
                    <a:p>
                      <a:pPr algn="just">
                        <a:lnSpc>
                          <a:spcPct val="150000"/>
                        </a:lnSpc>
                        <a:tabLst>
                          <a:tab pos="4519930" algn="l"/>
                        </a:tabLst>
                      </a:pPr>
                      <a:r>
                        <a:rPr lang="en-US" sz="1200" kern="100" dirty="0">
                          <a:effectLst/>
                        </a:rPr>
                        <a:t> </a:t>
                      </a:r>
                      <a:endParaRPr lang="zh-CN" sz="1200" kern="100" dirty="0">
                        <a:effectLst/>
                      </a:endParaRPr>
                    </a:p>
                    <a:p>
                      <a:pPr algn="just">
                        <a:lnSpc>
                          <a:spcPct val="150000"/>
                        </a:lnSpc>
                        <a:tabLst>
                          <a:tab pos="4519930" algn="l"/>
                        </a:tabLst>
                      </a:pPr>
                      <a:r>
                        <a:rPr lang="en-US" sz="1200" kern="100" dirty="0">
                          <a:effectLst/>
                        </a:rPr>
                        <a:t> </a:t>
                      </a:r>
                      <a:endParaRPr lang="zh-CN" sz="1200" kern="100" dirty="0">
                        <a:effectLst/>
                      </a:endParaRPr>
                    </a:p>
                    <a:p>
                      <a:pPr algn="just">
                        <a:lnSpc>
                          <a:spcPct val="150000"/>
                        </a:lnSpc>
                        <a:tabLst>
                          <a:tab pos="4519930" algn="l"/>
                        </a:tabLst>
                      </a:pPr>
                      <a:r>
                        <a:rPr lang="zh-CN" sz="1200" kern="100" dirty="0">
                          <a:effectLst/>
                        </a:rPr>
                        <a:t>首选项</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tabLst>
                          <a:tab pos="4519930" algn="l"/>
                        </a:tabLst>
                      </a:pPr>
                      <a:r>
                        <a:rPr lang="zh-CN" sz="1200" kern="100" dirty="0">
                          <a:effectLst/>
                        </a:rPr>
                        <a:t>名称</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tabLst>
                          <a:tab pos="4519930" algn="l"/>
                        </a:tabLst>
                      </a:pPr>
                      <a:r>
                        <a:rPr lang="zh-CN" sz="1200" kern="100">
                          <a:effectLst/>
                        </a:rPr>
                        <a:t>作用</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tabLst>
                          <a:tab pos="4519930" algn="l"/>
                        </a:tabLst>
                      </a:pPr>
                      <a:r>
                        <a:rPr lang="zh-CN" sz="1200" kern="100">
                          <a:effectLst/>
                        </a:rPr>
                        <a:t>重要性</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r>
              <a:tr h="511320">
                <a:tc vMerge="1">
                  <a:tcPr/>
                </a:tc>
                <a:tc>
                  <a:txBody>
                    <a:bodyPr/>
                    <a:lstStyle/>
                    <a:p>
                      <a:pPr algn="ctr">
                        <a:lnSpc>
                          <a:spcPct val="150000"/>
                        </a:lnSpc>
                        <a:tabLst>
                          <a:tab pos="4519930" algn="l"/>
                        </a:tabLst>
                      </a:pPr>
                      <a:r>
                        <a:rPr lang="zh-CN" sz="1200" kern="100" dirty="0">
                          <a:effectLst/>
                        </a:rPr>
                        <a:t>常规</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tabLst>
                          <a:tab pos="4519930" algn="l"/>
                        </a:tabLst>
                      </a:pPr>
                      <a:r>
                        <a:rPr lang="zh-CN" sz="1200" kern="100">
                          <a:effectLst/>
                        </a:rPr>
                        <a:t>设置</a:t>
                      </a:r>
                      <a:r>
                        <a:rPr lang="en-US" sz="1200" kern="100">
                          <a:effectLst/>
                        </a:rPr>
                        <a:t>After Effects</a:t>
                      </a:r>
                      <a:r>
                        <a:rPr lang="zh-CN" sz="1200" kern="100">
                          <a:effectLst/>
                        </a:rPr>
                        <a:t>的运行环境。</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tabLst>
                          <a:tab pos="4519930" algn="l"/>
                        </a:tabLst>
                      </a:pPr>
                      <a:r>
                        <a:rPr lang="zh-CN" sz="1200" kern="100">
                          <a:effectLst/>
                        </a:rPr>
                        <a:t>☆☆☆</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r>
              <a:tr h="511320">
                <a:tc vMerge="1">
                  <a:tcPr/>
                </a:tc>
                <a:tc>
                  <a:txBody>
                    <a:bodyPr/>
                    <a:lstStyle/>
                    <a:p>
                      <a:pPr algn="ctr">
                        <a:lnSpc>
                          <a:spcPct val="150000"/>
                        </a:lnSpc>
                        <a:tabLst>
                          <a:tab pos="4519930" algn="l"/>
                        </a:tabLst>
                      </a:pPr>
                      <a:r>
                        <a:rPr lang="zh-CN" sz="1200" kern="100" dirty="0">
                          <a:effectLst/>
                        </a:rPr>
                        <a:t>显示</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tabLst>
                          <a:tab pos="4519930" algn="l"/>
                        </a:tabLst>
                      </a:pPr>
                      <a:r>
                        <a:rPr lang="zh-CN" sz="1200" kern="100">
                          <a:effectLst/>
                        </a:rPr>
                        <a:t>设置运动路径、图层缩略图等信息的显示方式。</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tabLst>
                          <a:tab pos="4519930" algn="l"/>
                        </a:tabLst>
                      </a:pPr>
                      <a:r>
                        <a:rPr lang="zh-CN" sz="1200" kern="100">
                          <a:effectLst/>
                        </a:rPr>
                        <a:t>☆☆☆☆</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r>
              <a:tr h="511320">
                <a:tc vMerge="1">
                  <a:tcPr/>
                </a:tc>
                <a:tc>
                  <a:txBody>
                    <a:bodyPr/>
                    <a:lstStyle/>
                    <a:p>
                      <a:pPr algn="ctr">
                        <a:lnSpc>
                          <a:spcPct val="150000"/>
                        </a:lnSpc>
                        <a:tabLst>
                          <a:tab pos="4519930" algn="l"/>
                        </a:tabLst>
                      </a:pPr>
                      <a:r>
                        <a:rPr lang="zh-CN" sz="1200" kern="100">
                          <a:effectLst/>
                        </a:rPr>
                        <a:t>导入</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tabLst>
                          <a:tab pos="4519930" algn="l"/>
                        </a:tabLst>
                      </a:pPr>
                      <a:r>
                        <a:rPr lang="zh-CN" sz="1200" kern="100" dirty="0">
                          <a:effectLst/>
                        </a:rPr>
                        <a:t>设置静止素材在导入合成中的相关信息。</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tabLst>
                          <a:tab pos="4519930" algn="l"/>
                        </a:tabLst>
                      </a:pPr>
                      <a:r>
                        <a:rPr lang="zh-CN" sz="1200" kern="100">
                          <a:effectLst/>
                        </a:rPr>
                        <a:t>☆☆☆☆</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r>
              <a:tr h="511320">
                <a:tc vMerge="1">
                  <a:tcPr/>
                </a:tc>
                <a:tc>
                  <a:txBody>
                    <a:bodyPr/>
                    <a:lstStyle/>
                    <a:p>
                      <a:pPr algn="ctr">
                        <a:lnSpc>
                          <a:spcPct val="150000"/>
                        </a:lnSpc>
                        <a:tabLst>
                          <a:tab pos="4519930" algn="l"/>
                        </a:tabLst>
                      </a:pPr>
                      <a:r>
                        <a:rPr lang="zh-CN" sz="1200" kern="100">
                          <a:effectLst/>
                        </a:rPr>
                        <a:t>输出</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tabLst>
                          <a:tab pos="4519930" algn="l"/>
                        </a:tabLst>
                      </a:pPr>
                      <a:r>
                        <a:rPr lang="zh-CN" sz="1200" kern="100" dirty="0">
                          <a:effectLst/>
                        </a:rPr>
                        <a:t>设置存放溢出文件的磁盘路径及输出参数。</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tabLst>
                          <a:tab pos="4519930" algn="l"/>
                        </a:tabLst>
                      </a:pPr>
                      <a:r>
                        <a:rPr lang="zh-CN" sz="1200" kern="100">
                          <a:effectLst/>
                        </a:rPr>
                        <a:t>☆☆☆☆</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r>
              <a:tr h="241481">
                <a:tc vMerge="1">
                  <a:tcPr/>
                </a:tc>
                <a:tc>
                  <a:txBody>
                    <a:bodyPr/>
                    <a:lstStyle/>
                    <a:p>
                      <a:pPr algn="ctr">
                        <a:lnSpc>
                          <a:spcPct val="150000"/>
                        </a:lnSpc>
                        <a:tabLst>
                          <a:tab pos="4519930" algn="l"/>
                        </a:tabLst>
                      </a:pPr>
                      <a:r>
                        <a:rPr lang="zh-CN" sz="1200" kern="100">
                          <a:effectLst/>
                        </a:rPr>
                        <a:t>媒体和磁盘缓存</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tabLst>
                          <a:tab pos="4519930" algn="l"/>
                        </a:tabLst>
                      </a:pPr>
                      <a:r>
                        <a:rPr lang="zh-CN" sz="1200" kern="100" dirty="0">
                          <a:effectLst/>
                        </a:rPr>
                        <a:t>设置内存和缓存的大小。</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tabLst>
                          <a:tab pos="4519930" algn="l"/>
                        </a:tabLst>
                      </a:pPr>
                      <a:r>
                        <a:rPr lang="zh-CN" sz="1200" kern="100" dirty="0">
                          <a:effectLst/>
                        </a:rPr>
                        <a:t>☆</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r>
              <a:tr h="511320">
                <a:tc vMerge="1">
                  <a:tcPr/>
                </a:tc>
                <a:tc>
                  <a:txBody>
                    <a:bodyPr/>
                    <a:lstStyle/>
                    <a:p>
                      <a:pPr algn="ctr">
                        <a:lnSpc>
                          <a:spcPct val="150000"/>
                        </a:lnSpc>
                        <a:tabLst>
                          <a:tab pos="4519930" algn="l"/>
                        </a:tabLst>
                      </a:pPr>
                      <a:r>
                        <a:rPr lang="zh-CN" sz="1200" kern="100">
                          <a:effectLst/>
                        </a:rPr>
                        <a:t>外观</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l">
                        <a:lnSpc>
                          <a:spcPct val="150000"/>
                        </a:lnSpc>
                        <a:tabLst>
                          <a:tab pos="4519930" algn="l"/>
                        </a:tabLst>
                      </a:pPr>
                      <a:r>
                        <a:rPr lang="zh-CN" sz="1200" kern="100">
                          <a:effectLst/>
                        </a:rPr>
                        <a:t>设置用户界面的颜色及界面按钮的显示方式。</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tabLst>
                          <a:tab pos="4519930" algn="l"/>
                        </a:tabLst>
                      </a:pPr>
                      <a:r>
                        <a:rPr lang="zh-CN" sz="1200" kern="100" dirty="0">
                          <a:effectLst/>
                        </a:rPr>
                        <a:t>☆</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r>
            </a:tbl>
          </a:graphicData>
        </a:graphic>
      </p:graphicFrame>
    </p:spTree>
    <p:custDataLst>
      <p:tags r:id="rId2"/>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23024" y="1198585"/>
            <a:ext cx="2044552" cy="6525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0" y="1325238"/>
            <a:ext cx="2339102" cy="461665"/>
          </a:xfrm>
          <a:prstGeom prst="rect">
            <a:avLst/>
          </a:prstGeom>
          <a:noFill/>
        </p:spPr>
        <p:txBody>
          <a:bodyPr wrap="none" rtlCol="0">
            <a:spAutoFit/>
          </a:bodyPr>
          <a:lstStyle/>
          <a:p>
            <a:pPr algn="ctr"/>
            <a:r>
              <a:rPr lang="zh-CN" altLang="en-US" sz="2400" b="1" dirty="0">
                <a:solidFill>
                  <a:schemeClr val="bg1"/>
                </a:solidFill>
              </a:rPr>
              <a:t>“常规”属性组</a:t>
            </a:r>
            <a:endParaRPr lang="zh-CN" altLang="en-US" sz="2400" b="1" dirty="0">
              <a:solidFill>
                <a:schemeClr val="bg1"/>
              </a:solidFill>
            </a:endParaRPr>
          </a:p>
        </p:txBody>
      </p:sp>
      <p:sp>
        <p:nvSpPr>
          <p:cNvPr id="15" name="文本框 14"/>
          <p:cNvSpPr txBox="1"/>
          <p:nvPr/>
        </p:nvSpPr>
        <p:spPr>
          <a:xfrm>
            <a:off x="464871" y="529404"/>
            <a:ext cx="1409360"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71163" y="2093544"/>
            <a:ext cx="2430474" cy="461665"/>
          </a:xfrm>
          <a:prstGeom prst="rect">
            <a:avLst/>
          </a:prstGeom>
          <a:noFill/>
        </p:spPr>
        <p:txBody>
          <a:bodyPr wrap="none" rtlCol="0">
            <a:spAutoFit/>
          </a:bodyPr>
          <a:lstStyle/>
          <a:p>
            <a:pPr algn="ctr"/>
            <a:r>
              <a:rPr lang="zh-CN" altLang="en-US" sz="2400" dirty="0">
                <a:solidFill>
                  <a:schemeClr val="tx1">
                    <a:lumMod val="75000"/>
                    <a:lumOff val="25000"/>
                  </a:schemeClr>
                </a:solidFill>
              </a:rPr>
              <a:t> “显示”属性组</a:t>
            </a:r>
            <a:endParaRPr lang="zh-CN" altLang="en-US" sz="2400" dirty="0">
              <a:solidFill>
                <a:schemeClr val="tx1">
                  <a:lumMod val="75000"/>
                  <a:lumOff val="25000"/>
                </a:schemeClr>
              </a:solidFill>
            </a:endParaRPr>
          </a:p>
        </p:txBody>
      </p:sp>
      <p:sp>
        <p:nvSpPr>
          <p:cNvPr id="17" name="文本框 16"/>
          <p:cNvSpPr txBox="1"/>
          <p:nvPr/>
        </p:nvSpPr>
        <p:spPr>
          <a:xfrm>
            <a:off x="-25477" y="2928571"/>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“导入”属性组</a:t>
            </a:r>
            <a:endParaRPr lang="zh-CN" altLang="en-US" sz="2400" dirty="0">
              <a:solidFill>
                <a:schemeClr val="tx1">
                  <a:lumMod val="75000"/>
                  <a:lumOff val="25000"/>
                </a:schemeClr>
              </a:solidFill>
            </a:endParaRPr>
          </a:p>
        </p:txBody>
      </p:sp>
      <p:sp>
        <p:nvSpPr>
          <p:cNvPr id="18" name="文本框 17"/>
          <p:cNvSpPr txBox="1"/>
          <p:nvPr/>
        </p:nvSpPr>
        <p:spPr>
          <a:xfrm>
            <a:off x="-71526" y="3826370"/>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“输出”属性组</a:t>
            </a:r>
            <a:endParaRPr lang="zh-CN" altLang="en-US" sz="2400" dirty="0">
              <a:solidFill>
                <a:schemeClr val="tx1">
                  <a:lumMod val="75000"/>
                  <a:lumOff val="25000"/>
                </a:schemeClr>
              </a:solidFill>
            </a:endParaRPr>
          </a:p>
        </p:txBody>
      </p:sp>
      <p:sp>
        <p:nvSpPr>
          <p:cNvPr id="19" name="等腰三角形 18"/>
          <p:cNvSpPr/>
          <p:nvPr/>
        </p:nvSpPr>
        <p:spPr>
          <a:xfrm rot="16200000">
            <a:off x="2279006" y="1414112"/>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60809" y="4699010"/>
            <a:ext cx="2954655" cy="830997"/>
          </a:xfrm>
          <a:prstGeom prst="rect">
            <a:avLst/>
          </a:prstGeom>
          <a:noFill/>
        </p:spPr>
        <p:txBody>
          <a:bodyPr wrap="none" rtlCol="0">
            <a:spAutoFit/>
          </a:bodyPr>
          <a:lstStyle/>
          <a:p>
            <a:pPr algn="ctr"/>
            <a:r>
              <a:rPr lang="zh-CN" altLang="en-US" sz="2400" dirty="0">
                <a:solidFill>
                  <a:schemeClr val="tx1">
                    <a:lumMod val="75000"/>
                    <a:lumOff val="25000"/>
                  </a:schemeClr>
                </a:solidFill>
              </a:rPr>
              <a:t>“媒体和磁盘缓存”</a:t>
            </a:r>
            <a:endParaRPr lang="en-US" altLang="zh-CN" sz="2400" dirty="0">
              <a:solidFill>
                <a:schemeClr val="tx1">
                  <a:lumMod val="75000"/>
                  <a:lumOff val="25000"/>
                </a:schemeClr>
              </a:solidFill>
            </a:endParaRPr>
          </a:p>
          <a:p>
            <a:pPr algn="ctr"/>
            <a:r>
              <a:rPr lang="zh-CN" altLang="en-US" sz="2400" dirty="0">
                <a:solidFill>
                  <a:schemeClr val="tx1">
                    <a:lumMod val="75000"/>
                    <a:lumOff val="25000"/>
                  </a:schemeClr>
                </a:solidFill>
              </a:rPr>
              <a:t>属性组</a:t>
            </a:r>
            <a:endParaRPr lang="zh-CN" altLang="en-US" sz="2400" dirty="0">
              <a:solidFill>
                <a:schemeClr val="tx1">
                  <a:lumMod val="75000"/>
                  <a:lumOff val="25000"/>
                </a:schemeClr>
              </a:solidFill>
            </a:endParaRPr>
          </a:p>
        </p:txBody>
      </p:sp>
      <p:sp>
        <p:nvSpPr>
          <p:cNvPr id="21" name="文本框 20"/>
          <p:cNvSpPr txBox="1"/>
          <p:nvPr/>
        </p:nvSpPr>
        <p:spPr>
          <a:xfrm>
            <a:off x="-25477" y="5890292"/>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“外观”属性组</a:t>
            </a:r>
            <a:endParaRPr lang="zh-CN" altLang="en-US" sz="2400" dirty="0">
              <a:solidFill>
                <a:schemeClr val="tx1">
                  <a:lumMod val="75000"/>
                  <a:lumOff val="25000"/>
                </a:schemeClr>
              </a:solidFill>
            </a:endParaRPr>
          </a:p>
        </p:txBody>
      </p:sp>
      <p:sp>
        <p:nvSpPr>
          <p:cNvPr id="3" name="矩形: 圆角 2"/>
          <p:cNvSpPr/>
          <p:nvPr/>
        </p:nvSpPr>
        <p:spPr>
          <a:xfrm>
            <a:off x="2783402" y="2436784"/>
            <a:ext cx="4516407" cy="172729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“常规”属性组主要用来设置</a:t>
            </a:r>
            <a:r>
              <a:rPr kumimoji="0" lang="en-US" altLang="zh-CN" sz="2000" i="0" u="none" strike="noStrike" kern="1200" cap="none" spc="0" normalizeH="0" baseline="0" noProof="0" dirty="0">
                <a:ln>
                  <a:noFill/>
                </a:ln>
                <a:solidFill>
                  <a:srgbClr val="000000"/>
                </a:solidFill>
                <a:effectLst/>
                <a:uLnTx/>
                <a:uFillTx/>
                <a:cs typeface="+mn-ea"/>
                <a:sym typeface="+mn-lt"/>
              </a:rPr>
              <a:t>After Effects 2022</a:t>
            </a:r>
            <a:r>
              <a:rPr kumimoji="0" lang="zh-CN" altLang="en-US" sz="2000" i="0" u="none" strike="noStrike" kern="1200" cap="none" spc="0" normalizeH="0" baseline="0" noProof="0" dirty="0">
                <a:ln>
                  <a:noFill/>
                </a:ln>
                <a:solidFill>
                  <a:srgbClr val="000000"/>
                </a:solidFill>
                <a:effectLst/>
                <a:uLnTx/>
                <a:uFillTx/>
                <a:cs typeface="+mn-ea"/>
                <a:sym typeface="+mn-lt"/>
              </a:rPr>
              <a:t>的运行环境</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包括对手柄大小的调整及对整个操作系统的协调性的设置，如图所示。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5" name="图片 4"/>
          <p:cNvPicPr>
            <a:picLocks noChangeAspect="1"/>
          </p:cNvPicPr>
          <p:nvPr/>
        </p:nvPicPr>
        <p:blipFill>
          <a:blip r:embed="rId1"/>
          <a:stretch>
            <a:fillRect/>
          </a:stretch>
        </p:blipFill>
        <p:spPr>
          <a:xfrm>
            <a:off x="7634344" y="1722835"/>
            <a:ext cx="4334632" cy="3334801"/>
          </a:xfrm>
          <a:prstGeom prst="rect">
            <a:avLst/>
          </a:prstGeom>
        </p:spPr>
      </p:pic>
    </p:spTree>
    <p:custDataLst>
      <p:tags r:id="rId2"/>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11588" y="2057986"/>
            <a:ext cx="2044552" cy="6525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34721" y="2164200"/>
            <a:ext cx="2339102" cy="461665"/>
          </a:xfrm>
          <a:prstGeom prst="rect">
            <a:avLst/>
          </a:prstGeom>
          <a:noFill/>
        </p:spPr>
        <p:txBody>
          <a:bodyPr wrap="none" rtlCol="0">
            <a:spAutoFit/>
          </a:bodyPr>
          <a:lstStyle/>
          <a:p>
            <a:pPr algn="ctr"/>
            <a:r>
              <a:rPr lang="zh-CN" altLang="en-US" sz="2400" b="1" dirty="0">
                <a:solidFill>
                  <a:schemeClr val="bg1"/>
                </a:solidFill>
              </a:rPr>
              <a:t>“显示”属性组</a:t>
            </a:r>
            <a:endParaRPr lang="zh-CN" altLang="en-US" sz="2400" b="1" dirty="0">
              <a:solidFill>
                <a:schemeClr val="bg1"/>
              </a:solidFill>
            </a:endParaRPr>
          </a:p>
        </p:txBody>
      </p:sp>
      <p:sp>
        <p:nvSpPr>
          <p:cNvPr id="15" name="文本框 14"/>
          <p:cNvSpPr txBox="1"/>
          <p:nvPr/>
        </p:nvSpPr>
        <p:spPr>
          <a:xfrm>
            <a:off x="464871" y="529404"/>
            <a:ext cx="1409360"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71163" y="1287977"/>
            <a:ext cx="2430473" cy="461665"/>
          </a:xfrm>
          <a:prstGeom prst="rect">
            <a:avLst/>
          </a:prstGeom>
          <a:noFill/>
        </p:spPr>
        <p:txBody>
          <a:bodyPr wrap="none" rtlCol="0">
            <a:spAutoFit/>
          </a:bodyPr>
          <a:lstStyle/>
          <a:p>
            <a:pPr algn="ctr"/>
            <a:r>
              <a:rPr lang="zh-CN" altLang="en-US" sz="2400" dirty="0">
                <a:solidFill>
                  <a:schemeClr val="tx1">
                    <a:lumMod val="75000"/>
                    <a:lumOff val="25000"/>
                  </a:schemeClr>
                </a:solidFill>
              </a:rPr>
              <a:t> “常规”属性组</a:t>
            </a:r>
            <a:endParaRPr lang="zh-CN" altLang="en-US" sz="2400" dirty="0">
              <a:solidFill>
                <a:schemeClr val="tx1">
                  <a:lumMod val="75000"/>
                  <a:lumOff val="25000"/>
                </a:schemeClr>
              </a:solidFill>
            </a:endParaRPr>
          </a:p>
        </p:txBody>
      </p:sp>
      <p:sp>
        <p:nvSpPr>
          <p:cNvPr id="17" name="文本框 16"/>
          <p:cNvSpPr txBox="1"/>
          <p:nvPr/>
        </p:nvSpPr>
        <p:spPr>
          <a:xfrm>
            <a:off x="-25477" y="2928571"/>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“导入”属性组</a:t>
            </a:r>
            <a:endParaRPr lang="zh-CN" altLang="en-US" sz="2400" dirty="0">
              <a:solidFill>
                <a:schemeClr val="tx1">
                  <a:lumMod val="75000"/>
                  <a:lumOff val="25000"/>
                </a:schemeClr>
              </a:solidFill>
            </a:endParaRPr>
          </a:p>
        </p:txBody>
      </p:sp>
      <p:sp>
        <p:nvSpPr>
          <p:cNvPr id="18" name="文本框 17"/>
          <p:cNvSpPr txBox="1"/>
          <p:nvPr/>
        </p:nvSpPr>
        <p:spPr>
          <a:xfrm>
            <a:off x="-71526" y="3826370"/>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“输出”属性组</a:t>
            </a:r>
            <a:endParaRPr lang="zh-CN" altLang="en-US" sz="2400" dirty="0">
              <a:solidFill>
                <a:schemeClr val="tx1">
                  <a:lumMod val="75000"/>
                  <a:lumOff val="25000"/>
                </a:schemeClr>
              </a:solidFill>
            </a:endParaRPr>
          </a:p>
        </p:txBody>
      </p:sp>
      <p:sp>
        <p:nvSpPr>
          <p:cNvPr id="19" name="等腰三角形 18"/>
          <p:cNvSpPr/>
          <p:nvPr/>
        </p:nvSpPr>
        <p:spPr>
          <a:xfrm rot="16200000">
            <a:off x="2257066" y="233578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260809" y="4699010"/>
            <a:ext cx="2954655" cy="830997"/>
          </a:xfrm>
          <a:prstGeom prst="rect">
            <a:avLst/>
          </a:prstGeom>
          <a:noFill/>
        </p:spPr>
        <p:txBody>
          <a:bodyPr wrap="none" rtlCol="0">
            <a:spAutoFit/>
          </a:bodyPr>
          <a:lstStyle/>
          <a:p>
            <a:pPr algn="ctr"/>
            <a:r>
              <a:rPr lang="zh-CN" altLang="en-US" sz="2400" dirty="0">
                <a:solidFill>
                  <a:schemeClr val="tx1">
                    <a:lumMod val="75000"/>
                    <a:lumOff val="25000"/>
                  </a:schemeClr>
                </a:solidFill>
              </a:rPr>
              <a:t>“媒体和磁盘缓存”</a:t>
            </a:r>
            <a:endParaRPr lang="en-US" altLang="zh-CN" sz="2400" dirty="0">
              <a:solidFill>
                <a:schemeClr val="tx1">
                  <a:lumMod val="75000"/>
                  <a:lumOff val="25000"/>
                </a:schemeClr>
              </a:solidFill>
            </a:endParaRPr>
          </a:p>
          <a:p>
            <a:pPr algn="ctr"/>
            <a:r>
              <a:rPr lang="zh-CN" altLang="en-US" sz="2400" dirty="0">
                <a:solidFill>
                  <a:schemeClr val="tx1">
                    <a:lumMod val="75000"/>
                    <a:lumOff val="25000"/>
                  </a:schemeClr>
                </a:solidFill>
              </a:rPr>
              <a:t>属性组</a:t>
            </a:r>
            <a:endParaRPr lang="zh-CN" altLang="en-US" sz="2400" dirty="0">
              <a:solidFill>
                <a:schemeClr val="tx1">
                  <a:lumMod val="75000"/>
                  <a:lumOff val="25000"/>
                </a:schemeClr>
              </a:solidFill>
            </a:endParaRPr>
          </a:p>
        </p:txBody>
      </p:sp>
      <p:sp>
        <p:nvSpPr>
          <p:cNvPr id="21" name="文本框 20"/>
          <p:cNvSpPr txBox="1"/>
          <p:nvPr/>
        </p:nvSpPr>
        <p:spPr>
          <a:xfrm>
            <a:off x="-25477" y="5890292"/>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“外观”属性组</a:t>
            </a:r>
            <a:endParaRPr lang="zh-CN" altLang="en-US" sz="2400" dirty="0">
              <a:solidFill>
                <a:schemeClr val="tx1">
                  <a:lumMod val="75000"/>
                  <a:lumOff val="25000"/>
                </a:schemeClr>
              </a:solidFill>
            </a:endParaRPr>
          </a:p>
        </p:txBody>
      </p:sp>
      <p:sp>
        <p:nvSpPr>
          <p:cNvPr id="3" name="矩形: 圆角 2"/>
          <p:cNvSpPr/>
          <p:nvPr/>
        </p:nvSpPr>
        <p:spPr>
          <a:xfrm>
            <a:off x="2783402" y="2436784"/>
            <a:ext cx="4516407" cy="172729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“显示”属性组主要用来设置运动路径、图层缩略图等信息的显示方式，如图所示。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2" name="图片 1"/>
          <p:cNvPicPr>
            <a:picLocks noChangeAspect="1"/>
          </p:cNvPicPr>
          <p:nvPr/>
        </p:nvPicPr>
        <p:blipFill>
          <a:blip r:embed="rId1"/>
          <a:stretch>
            <a:fillRect/>
          </a:stretch>
        </p:blipFill>
        <p:spPr>
          <a:xfrm>
            <a:off x="7526965" y="2114012"/>
            <a:ext cx="4200508" cy="2542252"/>
          </a:xfrm>
          <a:prstGeom prst="rect">
            <a:avLst/>
          </a:prstGeom>
        </p:spPr>
      </p:pic>
    </p:spTree>
    <p:custDataLst>
      <p:tags r:id="rId2"/>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23024" y="2776482"/>
            <a:ext cx="2044552" cy="6525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13822" y="2903226"/>
            <a:ext cx="2339102" cy="461665"/>
          </a:xfrm>
          <a:prstGeom prst="rect">
            <a:avLst/>
          </a:prstGeom>
          <a:noFill/>
        </p:spPr>
        <p:txBody>
          <a:bodyPr wrap="none" rtlCol="0">
            <a:spAutoFit/>
          </a:bodyPr>
          <a:lstStyle/>
          <a:p>
            <a:pPr algn="ctr"/>
            <a:r>
              <a:rPr lang="zh-CN" altLang="en-US" sz="2400" b="1" dirty="0">
                <a:solidFill>
                  <a:schemeClr val="bg1"/>
                </a:solidFill>
              </a:rPr>
              <a:t>“导入”属性组</a:t>
            </a:r>
            <a:endParaRPr lang="zh-CN" altLang="en-US" sz="2400" b="1" dirty="0">
              <a:solidFill>
                <a:schemeClr val="bg1"/>
              </a:solidFill>
            </a:endParaRPr>
          </a:p>
        </p:txBody>
      </p:sp>
      <p:sp>
        <p:nvSpPr>
          <p:cNvPr id="15" name="文本框 14"/>
          <p:cNvSpPr txBox="1"/>
          <p:nvPr/>
        </p:nvSpPr>
        <p:spPr>
          <a:xfrm>
            <a:off x="464871" y="529404"/>
            <a:ext cx="1409360"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71163" y="1287977"/>
            <a:ext cx="2430473" cy="461665"/>
          </a:xfrm>
          <a:prstGeom prst="rect">
            <a:avLst/>
          </a:prstGeom>
          <a:noFill/>
        </p:spPr>
        <p:txBody>
          <a:bodyPr wrap="none" rtlCol="0">
            <a:spAutoFit/>
          </a:bodyPr>
          <a:lstStyle/>
          <a:p>
            <a:pPr algn="ctr"/>
            <a:r>
              <a:rPr lang="zh-CN" altLang="en-US" sz="2400" dirty="0">
                <a:solidFill>
                  <a:schemeClr val="tx1">
                    <a:lumMod val="75000"/>
                    <a:lumOff val="25000"/>
                  </a:schemeClr>
                </a:solidFill>
              </a:rPr>
              <a:t> “常规”属性组</a:t>
            </a:r>
            <a:endParaRPr lang="zh-CN" altLang="en-US" sz="2400" dirty="0">
              <a:solidFill>
                <a:schemeClr val="tx1">
                  <a:lumMod val="75000"/>
                  <a:lumOff val="25000"/>
                </a:schemeClr>
              </a:solidFill>
            </a:endParaRPr>
          </a:p>
        </p:txBody>
      </p:sp>
      <p:sp>
        <p:nvSpPr>
          <p:cNvPr id="17" name="文本框 16"/>
          <p:cNvSpPr txBox="1"/>
          <p:nvPr/>
        </p:nvSpPr>
        <p:spPr>
          <a:xfrm>
            <a:off x="-56661" y="2147254"/>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“显示”属性组</a:t>
            </a:r>
            <a:endParaRPr lang="zh-CN" altLang="en-US" sz="2400" dirty="0">
              <a:solidFill>
                <a:schemeClr val="tx1">
                  <a:lumMod val="75000"/>
                  <a:lumOff val="25000"/>
                </a:schemeClr>
              </a:solidFill>
            </a:endParaRPr>
          </a:p>
        </p:txBody>
      </p:sp>
      <p:sp>
        <p:nvSpPr>
          <p:cNvPr id="18" name="文本框 17"/>
          <p:cNvSpPr txBox="1"/>
          <p:nvPr/>
        </p:nvSpPr>
        <p:spPr>
          <a:xfrm>
            <a:off x="-71526" y="3826370"/>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“输出”属性组</a:t>
            </a:r>
            <a:endParaRPr lang="zh-CN" altLang="en-US" sz="2400" dirty="0">
              <a:solidFill>
                <a:schemeClr val="tx1">
                  <a:lumMod val="75000"/>
                  <a:lumOff val="25000"/>
                </a:schemeClr>
              </a:solidFill>
            </a:endParaRPr>
          </a:p>
        </p:txBody>
      </p:sp>
      <p:sp>
        <p:nvSpPr>
          <p:cNvPr id="19" name="等腰三角形 18"/>
          <p:cNvSpPr/>
          <p:nvPr/>
        </p:nvSpPr>
        <p:spPr>
          <a:xfrm rot="16200000">
            <a:off x="2263452" y="3013277"/>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260809" y="4699010"/>
            <a:ext cx="2954655" cy="830997"/>
          </a:xfrm>
          <a:prstGeom prst="rect">
            <a:avLst/>
          </a:prstGeom>
          <a:noFill/>
        </p:spPr>
        <p:txBody>
          <a:bodyPr wrap="none" rtlCol="0">
            <a:spAutoFit/>
          </a:bodyPr>
          <a:lstStyle/>
          <a:p>
            <a:pPr algn="ctr"/>
            <a:r>
              <a:rPr lang="zh-CN" altLang="en-US" sz="2400" dirty="0">
                <a:solidFill>
                  <a:schemeClr val="tx1">
                    <a:lumMod val="75000"/>
                    <a:lumOff val="25000"/>
                  </a:schemeClr>
                </a:solidFill>
              </a:rPr>
              <a:t>“媒体和磁盘缓存”</a:t>
            </a:r>
            <a:endParaRPr lang="en-US" altLang="zh-CN" sz="2400" dirty="0">
              <a:solidFill>
                <a:schemeClr val="tx1">
                  <a:lumMod val="75000"/>
                  <a:lumOff val="25000"/>
                </a:schemeClr>
              </a:solidFill>
            </a:endParaRPr>
          </a:p>
          <a:p>
            <a:pPr algn="ctr"/>
            <a:r>
              <a:rPr lang="zh-CN" altLang="en-US" sz="2400" dirty="0">
                <a:solidFill>
                  <a:schemeClr val="tx1">
                    <a:lumMod val="75000"/>
                    <a:lumOff val="25000"/>
                  </a:schemeClr>
                </a:solidFill>
              </a:rPr>
              <a:t>属性组</a:t>
            </a:r>
            <a:endParaRPr lang="zh-CN" altLang="en-US" sz="2400" dirty="0">
              <a:solidFill>
                <a:schemeClr val="tx1">
                  <a:lumMod val="75000"/>
                  <a:lumOff val="25000"/>
                </a:schemeClr>
              </a:solidFill>
            </a:endParaRPr>
          </a:p>
        </p:txBody>
      </p:sp>
      <p:sp>
        <p:nvSpPr>
          <p:cNvPr id="21" name="文本框 20"/>
          <p:cNvSpPr txBox="1"/>
          <p:nvPr/>
        </p:nvSpPr>
        <p:spPr>
          <a:xfrm>
            <a:off x="-25477" y="5890292"/>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“外观”属性组</a:t>
            </a:r>
            <a:endParaRPr lang="zh-CN" altLang="en-US" sz="2400" dirty="0">
              <a:solidFill>
                <a:schemeClr val="tx1">
                  <a:lumMod val="75000"/>
                  <a:lumOff val="25000"/>
                </a:schemeClr>
              </a:solidFill>
            </a:endParaRPr>
          </a:p>
        </p:txBody>
      </p:sp>
      <p:sp>
        <p:nvSpPr>
          <p:cNvPr id="3" name="矩形: 圆角 2"/>
          <p:cNvSpPr/>
          <p:nvPr/>
        </p:nvSpPr>
        <p:spPr>
          <a:xfrm>
            <a:off x="2737518" y="2216248"/>
            <a:ext cx="4450022" cy="244001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“导入”属性组主要用来设置静止素材在导入合成中显示的长度及导入序列图片时使用的帧速率，同时也可以用来标注带有</a:t>
            </a:r>
            <a:r>
              <a:rPr kumimoji="0" lang="en-US" altLang="zh-CN" sz="2000" i="0" u="none" strike="noStrike" kern="1200" cap="none" spc="0" normalizeH="0" baseline="0" noProof="0" dirty="0">
                <a:ln>
                  <a:noFill/>
                </a:ln>
                <a:solidFill>
                  <a:srgbClr val="000000"/>
                </a:solidFill>
                <a:effectLst/>
                <a:uLnTx/>
                <a:uFillTx/>
                <a:cs typeface="+mn-ea"/>
                <a:sym typeface="+mn-lt"/>
              </a:rPr>
              <a:t>Alpha</a:t>
            </a:r>
            <a:r>
              <a:rPr kumimoji="0" lang="zh-CN" altLang="en-US" sz="2000" i="0" u="none" strike="noStrike" kern="1200" cap="none" spc="0" normalizeH="0" baseline="0" noProof="0" dirty="0">
                <a:ln>
                  <a:noFill/>
                </a:ln>
                <a:solidFill>
                  <a:srgbClr val="000000"/>
                </a:solidFill>
                <a:effectLst/>
                <a:uLnTx/>
                <a:uFillTx/>
                <a:cs typeface="+mn-ea"/>
                <a:sym typeface="+mn-lt"/>
              </a:rPr>
              <a:t>通道的素材的使用方式等，如图所示。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4" name="图片 3"/>
          <p:cNvPicPr>
            <a:picLocks noChangeAspect="1"/>
          </p:cNvPicPr>
          <p:nvPr/>
        </p:nvPicPr>
        <p:blipFill>
          <a:blip r:embed="rId1"/>
          <a:stretch>
            <a:fillRect/>
          </a:stretch>
        </p:blipFill>
        <p:spPr>
          <a:xfrm>
            <a:off x="7551135" y="2147254"/>
            <a:ext cx="4401693" cy="2719052"/>
          </a:xfrm>
          <a:prstGeom prst="rect">
            <a:avLst/>
          </a:prstGeom>
        </p:spPr>
      </p:pic>
    </p:spTree>
    <p:custDataLst>
      <p:tags r:id="rId2"/>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23023" y="3734469"/>
            <a:ext cx="2044552" cy="6525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0" y="3826370"/>
            <a:ext cx="2339102" cy="461665"/>
          </a:xfrm>
          <a:prstGeom prst="rect">
            <a:avLst/>
          </a:prstGeom>
          <a:noFill/>
        </p:spPr>
        <p:txBody>
          <a:bodyPr wrap="none" rtlCol="0">
            <a:spAutoFit/>
          </a:bodyPr>
          <a:lstStyle/>
          <a:p>
            <a:pPr algn="ctr"/>
            <a:r>
              <a:rPr lang="zh-CN" altLang="en-US" sz="2400" b="1" dirty="0">
                <a:solidFill>
                  <a:schemeClr val="bg1"/>
                </a:solidFill>
              </a:rPr>
              <a:t>“输出”属性组</a:t>
            </a:r>
            <a:endParaRPr lang="zh-CN" altLang="en-US" sz="2400" b="1" dirty="0">
              <a:solidFill>
                <a:schemeClr val="bg1"/>
              </a:solidFill>
            </a:endParaRPr>
          </a:p>
        </p:txBody>
      </p:sp>
      <p:sp>
        <p:nvSpPr>
          <p:cNvPr id="15" name="文本框 14"/>
          <p:cNvSpPr txBox="1"/>
          <p:nvPr/>
        </p:nvSpPr>
        <p:spPr>
          <a:xfrm>
            <a:off x="464871" y="529404"/>
            <a:ext cx="1409360"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71163" y="1287977"/>
            <a:ext cx="2430473" cy="461665"/>
          </a:xfrm>
          <a:prstGeom prst="rect">
            <a:avLst/>
          </a:prstGeom>
          <a:noFill/>
        </p:spPr>
        <p:txBody>
          <a:bodyPr wrap="none" rtlCol="0">
            <a:spAutoFit/>
          </a:bodyPr>
          <a:lstStyle/>
          <a:p>
            <a:pPr algn="ctr"/>
            <a:r>
              <a:rPr lang="zh-CN" altLang="en-US" sz="2400" dirty="0">
                <a:solidFill>
                  <a:schemeClr val="tx1">
                    <a:lumMod val="75000"/>
                    <a:lumOff val="25000"/>
                  </a:schemeClr>
                </a:solidFill>
              </a:rPr>
              <a:t> “常规”属性组</a:t>
            </a:r>
            <a:endParaRPr lang="zh-CN" altLang="en-US" sz="2400" dirty="0">
              <a:solidFill>
                <a:schemeClr val="tx1">
                  <a:lumMod val="75000"/>
                  <a:lumOff val="25000"/>
                </a:schemeClr>
              </a:solidFill>
            </a:endParaRPr>
          </a:p>
        </p:txBody>
      </p:sp>
      <p:sp>
        <p:nvSpPr>
          <p:cNvPr id="17" name="文本框 16"/>
          <p:cNvSpPr txBox="1"/>
          <p:nvPr/>
        </p:nvSpPr>
        <p:spPr>
          <a:xfrm>
            <a:off x="-56661" y="2147254"/>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“显示”属性组</a:t>
            </a:r>
            <a:endParaRPr lang="zh-CN" altLang="en-US" sz="2400" dirty="0">
              <a:solidFill>
                <a:schemeClr val="tx1">
                  <a:lumMod val="75000"/>
                  <a:lumOff val="25000"/>
                </a:schemeClr>
              </a:solidFill>
            </a:endParaRPr>
          </a:p>
        </p:txBody>
      </p:sp>
      <p:sp>
        <p:nvSpPr>
          <p:cNvPr id="18" name="文本框 17"/>
          <p:cNvSpPr txBox="1"/>
          <p:nvPr/>
        </p:nvSpPr>
        <p:spPr>
          <a:xfrm>
            <a:off x="-50275" y="2894911"/>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“导入”属性组</a:t>
            </a:r>
            <a:endParaRPr lang="zh-CN" altLang="en-US" sz="2400" dirty="0">
              <a:solidFill>
                <a:schemeClr val="tx1">
                  <a:lumMod val="75000"/>
                  <a:lumOff val="25000"/>
                </a:schemeClr>
              </a:solidFill>
            </a:endParaRPr>
          </a:p>
        </p:txBody>
      </p:sp>
      <p:sp>
        <p:nvSpPr>
          <p:cNvPr id="19" name="等腰三角形 18"/>
          <p:cNvSpPr/>
          <p:nvPr/>
        </p:nvSpPr>
        <p:spPr>
          <a:xfrm rot="16200000">
            <a:off x="2248209" y="389086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260809" y="4699010"/>
            <a:ext cx="2954655" cy="830997"/>
          </a:xfrm>
          <a:prstGeom prst="rect">
            <a:avLst/>
          </a:prstGeom>
          <a:noFill/>
        </p:spPr>
        <p:txBody>
          <a:bodyPr wrap="none" rtlCol="0">
            <a:spAutoFit/>
          </a:bodyPr>
          <a:lstStyle/>
          <a:p>
            <a:pPr algn="ctr"/>
            <a:r>
              <a:rPr lang="zh-CN" altLang="en-US" sz="2400" dirty="0">
                <a:solidFill>
                  <a:schemeClr val="tx1">
                    <a:lumMod val="75000"/>
                    <a:lumOff val="25000"/>
                  </a:schemeClr>
                </a:solidFill>
              </a:rPr>
              <a:t>“媒体和磁盘缓存”</a:t>
            </a:r>
            <a:endParaRPr lang="en-US" altLang="zh-CN" sz="2400" dirty="0">
              <a:solidFill>
                <a:schemeClr val="tx1">
                  <a:lumMod val="75000"/>
                  <a:lumOff val="25000"/>
                </a:schemeClr>
              </a:solidFill>
            </a:endParaRPr>
          </a:p>
          <a:p>
            <a:pPr algn="ctr"/>
            <a:r>
              <a:rPr lang="zh-CN" altLang="en-US" sz="2400" dirty="0">
                <a:solidFill>
                  <a:schemeClr val="tx1">
                    <a:lumMod val="75000"/>
                    <a:lumOff val="25000"/>
                  </a:schemeClr>
                </a:solidFill>
              </a:rPr>
              <a:t>属性组</a:t>
            </a:r>
            <a:endParaRPr lang="zh-CN" altLang="en-US" sz="2400" dirty="0">
              <a:solidFill>
                <a:schemeClr val="tx1">
                  <a:lumMod val="75000"/>
                  <a:lumOff val="25000"/>
                </a:schemeClr>
              </a:solidFill>
            </a:endParaRPr>
          </a:p>
        </p:txBody>
      </p:sp>
      <p:sp>
        <p:nvSpPr>
          <p:cNvPr id="21" name="文本框 20"/>
          <p:cNvSpPr txBox="1"/>
          <p:nvPr/>
        </p:nvSpPr>
        <p:spPr>
          <a:xfrm>
            <a:off x="-25477" y="5890292"/>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“外观”属性组</a:t>
            </a:r>
            <a:endParaRPr lang="zh-CN" altLang="en-US" sz="2400" dirty="0">
              <a:solidFill>
                <a:schemeClr val="tx1">
                  <a:lumMod val="75000"/>
                  <a:lumOff val="25000"/>
                </a:schemeClr>
              </a:solidFill>
            </a:endParaRPr>
          </a:p>
        </p:txBody>
      </p:sp>
      <p:sp>
        <p:nvSpPr>
          <p:cNvPr id="3" name="矩形: 圆角 2"/>
          <p:cNvSpPr/>
          <p:nvPr/>
        </p:nvSpPr>
        <p:spPr>
          <a:xfrm>
            <a:off x="2737518" y="2216248"/>
            <a:ext cx="4450022" cy="244001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当输出文件的大小超过磁盘空间时，“输出”属性组主要用来设置存放溢出文件的磁盘路径，同时也可以用来设置序列输出文件的最大数量及影片输出的最大容量等，如图所示。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2" name="图片 1"/>
          <p:cNvPicPr>
            <a:picLocks noChangeAspect="1"/>
          </p:cNvPicPr>
          <p:nvPr/>
        </p:nvPicPr>
        <p:blipFill>
          <a:blip r:embed="rId1"/>
          <a:stretch>
            <a:fillRect/>
          </a:stretch>
        </p:blipFill>
        <p:spPr>
          <a:xfrm>
            <a:off x="7440649" y="2147254"/>
            <a:ext cx="4328535" cy="2456901"/>
          </a:xfrm>
          <a:prstGeom prst="rect">
            <a:avLst/>
          </a:prstGeom>
        </p:spPr>
      </p:pic>
    </p:spTree>
    <p:custDataLst>
      <p:tags r:id="rId2"/>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5477" y="4480233"/>
            <a:ext cx="2435882" cy="83099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307777" y="4486901"/>
            <a:ext cx="2954655" cy="830997"/>
          </a:xfrm>
          <a:prstGeom prst="rect">
            <a:avLst/>
          </a:prstGeom>
          <a:noFill/>
        </p:spPr>
        <p:txBody>
          <a:bodyPr wrap="none" rtlCol="0">
            <a:spAutoFit/>
          </a:bodyPr>
          <a:lstStyle/>
          <a:p>
            <a:pPr algn="ctr"/>
            <a:r>
              <a:rPr lang="zh-CN" altLang="en-US" sz="2400" b="1" dirty="0">
                <a:solidFill>
                  <a:schemeClr val="bg1"/>
                </a:solidFill>
              </a:rPr>
              <a:t>“媒体和磁盘缓存”</a:t>
            </a:r>
            <a:endParaRPr lang="en-US" altLang="zh-CN" sz="2400" b="1" dirty="0">
              <a:solidFill>
                <a:schemeClr val="bg1"/>
              </a:solidFill>
            </a:endParaRPr>
          </a:p>
          <a:p>
            <a:pPr algn="ctr"/>
            <a:r>
              <a:rPr lang="zh-CN" altLang="en-US" sz="2400" b="1" dirty="0">
                <a:solidFill>
                  <a:schemeClr val="bg1"/>
                </a:solidFill>
              </a:rPr>
              <a:t>属性组</a:t>
            </a:r>
            <a:endParaRPr lang="zh-CN" altLang="en-US" sz="2400" b="1" dirty="0">
              <a:solidFill>
                <a:schemeClr val="bg1"/>
              </a:solidFill>
            </a:endParaRPr>
          </a:p>
        </p:txBody>
      </p:sp>
      <p:sp>
        <p:nvSpPr>
          <p:cNvPr id="15" name="文本框 14"/>
          <p:cNvSpPr txBox="1"/>
          <p:nvPr/>
        </p:nvSpPr>
        <p:spPr>
          <a:xfrm>
            <a:off x="464871" y="529404"/>
            <a:ext cx="1409360"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71163" y="1287977"/>
            <a:ext cx="2430473" cy="461665"/>
          </a:xfrm>
          <a:prstGeom prst="rect">
            <a:avLst/>
          </a:prstGeom>
          <a:noFill/>
        </p:spPr>
        <p:txBody>
          <a:bodyPr wrap="none" rtlCol="0">
            <a:spAutoFit/>
          </a:bodyPr>
          <a:lstStyle/>
          <a:p>
            <a:pPr algn="ctr"/>
            <a:r>
              <a:rPr lang="zh-CN" altLang="en-US" sz="2400" dirty="0">
                <a:solidFill>
                  <a:schemeClr val="tx1">
                    <a:lumMod val="75000"/>
                    <a:lumOff val="25000"/>
                  </a:schemeClr>
                </a:solidFill>
              </a:rPr>
              <a:t> “常规”属性组</a:t>
            </a:r>
            <a:endParaRPr lang="zh-CN" altLang="en-US" sz="2400" dirty="0">
              <a:solidFill>
                <a:schemeClr val="tx1">
                  <a:lumMod val="75000"/>
                  <a:lumOff val="25000"/>
                </a:schemeClr>
              </a:solidFill>
            </a:endParaRPr>
          </a:p>
        </p:txBody>
      </p:sp>
      <p:sp>
        <p:nvSpPr>
          <p:cNvPr id="17" name="文本框 16"/>
          <p:cNvSpPr txBox="1"/>
          <p:nvPr/>
        </p:nvSpPr>
        <p:spPr>
          <a:xfrm>
            <a:off x="-56661" y="2147254"/>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“显示”属性组</a:t>
            </a:r>
            <a:endParaRPr lang="zh-CN" altLang="en-US" sz="2400" dirty="0">
              <a:solidFill>
                <a:schemeClr val="tx1">
                  <a:lumMod val="75000"/>
                  <a:lumOff val="25000"/>
                </a:schemeClr>
              </a:solidFill>
            </a:endParaRPr>
          </a:p>
        </p:txBody>
      </p:sp>
      <p:sp>
        <p:nvSpPr>
          <p:cNvPr id="18" name="文本框 17"/>
          <p:cNvSpPr txBox="1"/>
          <p:nvPr/>
        </p:nvSpPr>
        <p:spPr>
          <a:xfrm>
            <a:off x="-50275" y="2894911"/>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“导入”属性组</a:t>
            </a:r>
            <a:endParaRPr lang="zh-CN" altLang="en-US" sz="2400" dirty="0">
              <a:solidFill>
                <a:schemeClr val="tx1">
                  <a:lumMod val="75000"/>
                  <a:lumOff val="25000"/>
                </a:schemeClr>
              </a:solidFill>
            </a:endParaRPr>
          </a:p>
        </p:txBody>
      </p:sp>
      <p:sp>
        <p:nvSpPr>
          <p:cNvPr id="19" name="等腰三角形 18"/>
          <p:cNvSpPr/>
          <p:nvPr/>
        </p:nvSpPr>
        <p:spPr>
          <a:xfrm rot="16200000">
            <a:off x="2263452" y="4825247"/>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56661" y="3732576"/>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“输出”属性组</a:t>
            </a:r>
            <a:endParaRPr lang="zh-CN" altLang="en-US" sz="2400" dirty="0">
              <a:solidFill>
                <a:schemeClr val="tx1">
                  <a:lumMod val="75000"/>
                  <a:lumOff val="25000"/>
                </a:schemeClr>
              </a:solidFill>
            </a:endParaRPr>
          </a:p>
        </p:txBody>
      </p:sp>
      <p:sp>
        <p:nvSpPr>
          <p:cNvPr id="21" name="文本框 20"/>
          <p:cNvSpPr txBox="1"/>
          <p:nvPr/>
        </p:nvSpPr>
        <p:spPr>
          <a:xfrm>
            <a:off x="-25477" y="5890292"/>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“外观”属性组</a:t>
            </a:r>
            <a:endParaRPr lang="zh-CN" altLang="en-US" sz="2400" dirty="0">
              <a:solidFill>
                <a:schemeClr val="tx1">
                  <a:lumMod val="75000"/>
                  <a:lumOff val="25000"/>
                </a:schemeClr>
              </a:solidFill>
            </a:endParaRPr>
          </a:p>
        </p:txBody>
      </p:sp>
      <p:sp>
        <p:nvSpPr>
          <p:cNvPr id="3" name="矩形: 圆角 2"/>
          <p:cNvSpPr/>
          <p:nvPr/>
        </p:nvSpPr>
        <p:spPr>
          <a:xfrm>
            <a:off x="2747677" y="2652940"/>
            <a:ext cx="4328535" cy="179819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“媒体和磁盘缓存”属性组主要用来设置内存和缓存的大小，如图所示。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4" name="图片 3"/>
          <p:cNvPicPr>
            <a:picLocks noChangeAspect="1"/>
          </p:cNvPicPr>
          <p:nvPr/>
        </p:nvPicPr>
        <p:blipFill>
          <a:blip r:embed="rId1"/>
          <a:stretch>
            <a:fillRect/>
          </a:stretch>
        </p:blipFill>
        <p:spPr>
          <a:xfrm>
            <a:off x="7593590" y="2235185"/>
            <a:ext cx="3859102" cy="2633700"/>
          </a:xfrm>
          <a:prstGeom prst="rect">
            <a:avLst/>
          </a:prstGeom>
        </p:spPr>
      </p:pic>
    </p:spTree>
    <p:custDataLst>
      <p:tags r:id="rId2"/>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229032" y="5751358"/>
            <a:ext cx="2044552" cy="6525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25477" y="5842030"/>
            <a:ext cx="2339102" cy="461665"/>
          </a:xfrm>
          <a:prstGeom prst="rect">
            <a:avLst/>
          </a:prstGeom>
          <a:noFill/>
        </p:spPr>
        <p:txBody>
          <a:bodyPr wrap="none" rtlCol="0">
            <a:spAutoFit/>
          </a:bodyPr>
          <a:lstStyle/>
          <a:p>
            <a:pPr algn="ctr"/>
            <a:r>
              <a:rPr lang="zh-CN" altLang="en-US" sz="2400" b="1" dirty="0">
                <a:solidFill>
                  <a:schemeClr val="bg1"/>
                </a:solidFill>
              </a:rPr>
              <a:t>“外观”属性组</a:t>
            </a:r>
            <a:endParaRPr lang="zh-CN" altLang="en-US" sz="2400" b="1" dirty="0">
              <a:solidFill>
                <a:schemeClr val="bg1"/>
              </a:solidFill>
            </a:endParaRPr>
          </a:p>
        </p:txBody>
      </p:sp>
      <p:sp>
        <p:nvSpPr>
          <p:cNvPr id="15" name="文本框 14"/>
          <p:cNvSpPr txBox="1"/>
          <p:nvPr/>
        </p:nvSpPr>
        <p:spPr>
          <a:xfrm>
            <a:off x="464871" y="529404"/>
            <a:ext cx="1409360"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本节概论</a:t>
            </a:r>
            <a:endParaRPr lang="zh-CN" altLang="en-US" sz="2400" dirty="0">
              <a:solidFill>
                <a:schemeClr val="tx1">
                  <a:lumMod val="75000"/>
                  <a:lumOff val="25000"/>
                </a:schemeClr>
              </a:solidFill>
            </a:endParaRPr>
          </a:p>
        </p:txBody>
      </p:sp>
      <p:sp>
        <p:nvSpPr>
          <p:cNvPr id="16" name="文本框 15"/>
          <p:cNvSpPr txBox="1"/>
          <p:nvPr/>
        </p:nvSpPr>
        <p:spPr>
          <a:xfrm>
            <a:off x="-71163" y="1287977"/>
            <a:ext cx="2430473" cy="461665"/>
          </a:xfrm>
          <a:prstGeom prst="rect">
            <a:avLst/>
          </a:prstGeom>
          <a:noFill/>
        </p:spPr>
        <p:txBody>
          <a:bodyPr wrap="none" rtlCol="0">
            <a:spAutoFit/>
          </a:bodyPr>
          <a:lstStyle/>
          <a:p>
            <a:pPr algn="ctr"/>
            <a:r>
              <a:rPr lang="zh-CN" altLang="en-US" sz="2400" dirty="0">
                <a:solidFill>
                  <a:schemeClr val="tx1">
                    <a:lumMod val="75000"/>
                    <a:lumOff val="25000"/>
                  </a:schemeClr>
                </a:solidFill>
              </a:rPr>
              <a:t> “常规”属性组</a:t>
            </a:r>
            <a:endParaRPr lang="zh-CN" altLang="en-US" sz="2400" dirty="0">
              <a:solidFill>
                <a:schemeClr val="tx1">
                  <a:lumMod val="75000"/>
                  <a:lumOff val="25000"/>
                </a:schemeClr>
              </a:solidFill>
            </a:endParaRPr>
          </a:p>
        </p:txBody>
      </p:sp>
      <p:sp>
        <p:nvSpPr>
          <p:cNvPr id="17" name="文本框 16"/>
          <p:cNvSpPr txBox="1"/>
          <p:nvPr/>
        </p:nvSpPr>
        <p:spPr>
          <a:xfrm>
            <a:off x="-56661" y="2147254"/>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“显示”属性组</a:t>
            </a:r>
            <a:endParaRPr lang="zh-CN" altLang="en-US" sz="2400" dirty="0">
              <a:solidFill>
                <a:schemeClr val="tx1">
                  <a:lumMod val="75000"/>
                  <a:lumOff val="25000"/>
                </a:schemeClr>
              </a:solidFill>
            </a:endParaRPr>
          </a:p>
        </p:txBody>
      </p:sp>
      <p:sp>
        <p:nvSpPr>
          <p:cNvPr id="18" name="文本框 17"/>
          <p:cNvSpPr txBox="1"/>
          <p:nvPr/>
        </p:nvSpPr>
        <p:spPr>
          <a:xfrm>
            <a:off x="-50275" y="2894911"/>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“导入”属性组</a:t>
            </a:r>
            <a:endParaRPr lang="zh-CN" altLang="en-US" sz="2400" dirty="0">
              <a:solidFill>
                <a:schemeClr val="tx1">
                  <a:lumMod val="75000"/>
                  <a:lumOff val="25000"/>
                </a:schemeClr>
              </a:solidFill>
            </a:endParaRPr>
          </a:p>
        </p:txBody>
      </p:sp>
      <p:sp>
        <p:nvSpPr>
          <p:cNvPr id="19" name="等腰三角形 18"/>
          <p:cNvSpPr/>
          <p:nvPr/>
        </p:nvSpPr>
        <p:spPr>
          <a:xfrm rot="16200000">
            <a:off x="2248209" y="6016555"/>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260809" y="4699010"/>
            <a:ext cx="2954655" cy="830997"/>
          </a:xfrm>
          <a:prstGeom prst="rect">
            <a:avLst/>
          </a:prstGeom>
          <a:noFill/>
        </p:spPr>
        <p:txBody>
          <a:bodyPr wrap="none" rtlCol="0">
            <a:spAutoFit/>
          </a:bodyPr>
          <a:lstStyle/>
          <a:p>
            <a:pPr algn="ctr"/>
            <a:r>
              <a:rPr lang="zh-CN" altLang="en-US" sz="2400" dirty="0">
                <a:solidFill>
                  <a:schemeClr val="tx1">
                    <a:lumMod val="75000"/>
                    <a:lumOff val="25000"/>
                  </a:schemeClr>
                </a:solidFill>
              </a:rPr>
              <a:t>“媒体和磁盘缓存”</a:t>
            </a:r>
            <a:endParaRPr lang="en-US" altLang="zh-CN" sz="2400" dirty="0">
              <a:solidFill>
                <a:schemeClr val="tx1">
                  <a:lumMod val="75000"/>
                  <a:lumOff val="25000"/>
                </a:schemeClr>
              </a:solidFill>
            </a:endParaRPr>
          </a:p>
          <a:p>
            <a:pPr algn="ctr"/>
            <a:r>
              <a:rPr lang="zh-CN" altLang="en-US" sz="2400" dirty="0">
                <a:solidFill>
                  <a:schemeClr val="tx1">
                    <a:lumMod val="75000"/>
                    <a:lumOff val="25000"/>
                  </a:schemeClr>
                </a:solidFill>
              </a:rPr>
              <a:t>属性组</a:t>
            </a:r>
            <a:endParaRPr lang="zh-CN" altLang="en-US" sz="2400" dirty="0">
              <a:solidFill>
                <a:schemeClr val="tx1">
                  <a:lumMod val="75000"/>
                  <a:lumOff val="25000"/>
                </a:schemeClr>
              </a:solidFill>
            </a:endParaRPr>
          </a:p>
        </p:txBody>
      </p:sp>
      <p:sp>
        <p:nvSpPr>
          <p:cNvPr id="21" name="文本框 20"/>
          <p:cNvSpPr txBox="1"/>
          <p:nvPr/>
        </p:nvSpPr>
        <p:spPr>
          <a:xfrm>
            <a:off x="-50276" y="3826369"/>
            <a:ext cx="233910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“输出”属性组</a:t>
            </a:r>
            <a:endParaRPr lang="zh-CN" altLang="en-US" sz="2400" dirty="0">
              <a:solidFill>
                <a:schemeClr val="tx1">
                  <a:lumMod val="75000"/>
                  <a:lumOff val="25000"/>
                </a:schemeClr>
              </a:solidFill>
            </a:endParaRPr>
          </a:p>
        </p:txBody>
      </p:sp>
      <p:sp>
        <p:nvSpPr>
          <p:cNvPr id="3" name="矩形: 圆角 2"/>
          <p:cNvSpPr/>
          <p:nvPr/>
        </p:nvSpPr>
        <p:spPr>
          <a:xfrm>
            <a:off x="2693846" y="1985415"/>
            <a:ext cx="4510775" cy="207178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“外观”属性组主要用来设置用户界面的颜色及界面按钮的显示方式，如图所示。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4" name="图片 3"/>
          <p:cNvPicPr>
            <a:picLocks noChangeAspect="1"/>
          </p:cNvPicPr>
          <p:nvPr/>
        </p:nvPicPr>
        <p:blipFill>
          <a:blip r:embed="rId1"/>
          <a:stretch>
            <a:fillRect/>
          </a:stretch>
        </p:blipFill>
        <p:spPr>
          <a:xfrm>
            <a:off x="8102623" y="1648237"/>
            <a:ext cx="3450635" cy="2639797"/>
          </a:xfrm>
          <a:prstGeom prst="rect">
            <a:avLst/>
          </a:prstGeom>
        </p:spPr>
      </p:pic>
      <p:sp>
        <p:nvSpPr>
          <p:cNvPr id="5" name="矩形 4"/>
          <p:cNvSpPr/>
          <p:nvPr/>
        </p:nvSpPr>
        <p:spPr>
          <a:xfrm>
            <a:off x="2954198" y="5019748"/>
            <a:ext cx="9008769" cy="1163149"/>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a:p>
            <a:pPr algn="just"/>
            <a:r>
              <a:rPr lang="zh-CN" altLang="en-US" dirty="0">
                <a:solidFill>
                  <a:schemeClr val="tx1"/>
                </a:solidFill>
              </a:rPr>
              <a:t>技巧小贴士：</a:t>
            </a:r>
            <a:endParaRPr lang="zh-CN" altLang="en-US" dirty="0">
              <a:solidFill>
                <a:schemeClr val="tx1"/>
              </a:solidFill>
            </a:endParaRPr>
          </a:p>
          <a:p>
            <a:pPr algn="just"/>
            <a:r>
              <a:rPr lang="zh-CN" altLang="en-US" dirty="0">
                <a:solidFill>
                  <a:schemeClr val="tx1"/>
                </a:solidFill>
              </a:rPr>
              <a:t>  在实际工作中，一般会在“导入”属性组中设置图像序列为“</a:t>
            </a:r>
            <a:r>
              <a:rPr lang="en-US" altLang="zh-CN" dirty="0">
                <a:solidFill>
                  <a:schemeClr val="tx1"/>
                </a:solidFill>
              </a:rPr>
              <a:t>25</a:t>
            </a:r>
            <a:r>
              <a:rPr lang="zh-CN" altLang="en-US" dirty="0">
                <a:solidFill>
                  <a:schemeClr val="tx1"/>
                </a:solidFill>
              </a:rPr>
              <a:t>帧</a:t>
            </a:r>
            <a:r>
              <a:rPr lang="en-US" altLang="zh-CN" dirty="0">
                <a:solidFill>
                  <a:schemeClr val="tx1"/>
                </a:solidFill>
              </a:rPr>
              <a:t>/</a:t>
            </a:r>
            <a:r>
              <a:rPr lang="zh-CN" altLang="en-US" dirty="0">
                <a:solidFill>
                  <a:schemeClr val="tx1"/>
                </a:solidFill>
              </a:rPr>
              <a:t>秒”</a:t>
            </a:r>
            <a:r>
              <a:rPr lang="en-US" altLang="zh-CN" dirty="0">
                <a:solidFill>
                  <a:schemeClr val="tx1"/>
                </a:solidFill>
              </a:rPr>
              <a:t>,</a:t>
            </a:r>
            <a:r>
              <a:rPr lang="zh-CN" altLang="en-US" dirty="0">
                <a:solidFill>
                  <a:schemeClr val="tx1"/>
                </a:solidFill>
              </a:rPr>
              <a:t>增大“外观”属性组中的“亮度”，在“自动保存”属性组中选择“自动保存项目。</a:t>
            </a:r>
            <a:endParaRPr lang="zh-CN" altLang="en-US" dirty="0">
              <a:solidFill>
                <a:schemeClr val="tx1"/>
              </a:solidFill>
            </a:endParaRPr>
          </a:p>
          <a:p>
            <a:pPr algn="just"/>
            <a:endParaRPr lang="zh-CN" altLang="en-US" dirty="0">
              <a:solidFill>
                <a:schemeClr val="tx1"/>
              </a:solidFill>
            </a:endParaRPr>
          </a:p>
          <a:p>
            <a:pPr algn="ctr"/>
            <a:endParaRPr lang="zh-CN" altLang="en-US" dirty="0"/>
          </a:p>
        </p:txBody>
      </p:sp>
    </p:spTree>
    <p:custDataLst>
      <p:tags r:id="rId2"/>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5</a:t>
            </a:r>
            <a:endParaRPr lang="zh-CN" altLang="en-US" sz="2400" b="1" dirty="0">
              <a:solidFill>
                <a:schemeClr val="bg1"/>
              </a:solidFill>
            </a:endParaRPr>
          </a:p>
        </p:txBody>
      </p:sp>
      <p:sp>
        <p:nvSpPr>
          <p:cNvPr id="49" name="文本框 48"/>
          <p:cNvSpPr txBox="1"/>
          <p:nvPr/>
        </p:nvSpPr>
        <p:spPr>
          <a:xfrm>
            <a:off x="4772560" y="3013502"/>
            <a:ext cx="2646878" cy="830997"/>
          </a:xfrm>
          <a:prstGeom prst="rect">
            <a:avLst/>
          </a:prstGeom>
          <a:noFill/>
        </p:spPr>
        <p:txBody>
          <a:bodyPr wrap="none" rtlCol="0">
            <a:spAutoFit/>
          </a:bodyPr>
          <a:lstStyle/>
          <a:p>
            <a:pPr algn="ctr"/>
            <a:r>
              <a:rPr lang="zh-CN" altLang="en-US" sz="4800" b="1" dirty="0">
                <a:solidFill>
                  <a:schemeClr val="bg1"/>
                </a:solidFill>
              </a:rPr>
              <a:t>课后习题</a:t>
            </a:r>
            <a:endParaRPr lang="zh-CN" altLang="en-US" sz="4800" b="1" dirty="0">
              <a:solidFill>
                <a:schemeClr val="bg1"/>
              </a:solidFill>
            </a:endParaRP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52844" y="857250"/>
            <a:ext cx="3289927" cy="4919082"/>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素材位置 </a:t>
            </a:r>
            <a:r>
              <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无</a:t>
            </a:r>
            <a:endPar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实例位置 </a:t>
            </a:r>
            <a:r>
              <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实例文件</a:t>
            </a:r>
            <a:r>
              <a:rPr kumimoji="0" lang="en-US" altLang="zh-CN"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&gt;CHO1&gt;</a:t>
            </a:r>
            <a:r>
              <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课后习题</a:t>
            </a:r>
            <a:r>
              <a:rPr kumimoji="0" lang="en-US" altLang="zh-CN"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a:t>
            </a:r>
            <a:r>
              <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小球动画</a:t>
            </a:r>
            <a:r>
              <a:rPr kumimoji="0" lang="en-US" altLang="zh-CN"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a:t>
            </a:r>
            <a:r>
              <a:rPr kumimoji="0" lang="en-US" altLang="zh-CN" sz="1800" b="0" i="0" u="none" strike="noStrike" kern="1200" cap="none" spc="0" normalizeH="0" baseline="0" noProof="0" dirty="0" err="1">
                <a:ln>
                  <a:noFill/>
                </a:ln>
                <a:solidFill>
                  <a:srgbClr val="E7E6E6">
                    <a:lumMod val="25000"/>
                  </a:srgbClr>
                </a:solidFill>
                <a:effectLst/>
                <a:uLnTx/>
                <a:uFillTx/>
                <a:latin typeface="微软雅黑" panose="020B0503020204020204" charset="-122"/>
                <a:ea typeface="微软雅黑" panose="020B0503020204020204" charset="-122"/>
                <a:cs typeface="+mn-cs"/>
              </a:rPr>
              <a:t>aep</a:t>
            </a:r>
            <a:endParaRPr kumimoji="0" lang="en-US" altLang="zh-CN"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练习目标 </a:t>
            </a:r>
            <a:r>
              <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熟悉对“合成”面板“时间轴”面板等的常用操作，本习题的任务是要恢复正常的预览画面，效果如图所示。</a:t>
            </a:r>
            <a:endParaRPr kumimoji="0" lang="zh-CN" altLang="en-US" sz="1800" b="0"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rPr>
              <a:t>难易指数 ★</a:t>
            </a:r>
            <a:endPar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charset="-122"/>
              <a:ea typeface="微软雅黑" panose="020B0503020204020204" charset="-122"/>
              <a:cs typeface="+mn-cs"/>
            </a:endParaRPr>
          </a:p>
        </p:txBody>
      </p:sp>
      <p:sp>
        <p:nvSpPr>
          <p:cNvPr id="1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题目详情</a:t>
            </a:r>
            <a:endParaRPr lang="zh-CN" altLang="en-US" sz="2400" b="1" dirty="0">
              <a:solidFill>
                <a:schemeClr val="bg1"/>
              </a:solidFill>
            </a:endParaRPr>
          </a:p>
        </p:txBody>
      </p:sp>
      <p:sp>
        <p:nvSpPr>
          <p:cNvPr id="15" name="文本框 14"/>
          <p:cNvSpPr txBox="1"/>
          <p:nvPr/>
        </p:nvSpPr>
        <p:spPr>
          <a:xfrm>
            <a:off x="501789" y="2027709"/>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过程提示</a:t>
            </a:r>
            <a:endParaRPr lang="zh-CN" altLang="en-US" sz="2400" dirty="0">
              <a:solidFill>
                <a:schemeClr val="tx1">
                  <a:lumMod val="75000"/>
                  <a:lumOff val="25000"/>
                </a:schemeClr>
              </a:solidFill>
            </a:endParaRPr>
          </a:p>
        </p:txBody>
      </p:sp>
      <p:sp>
        <p:nvSpPr>
          <p:cNvPr id="19" name="等腰三角形 18"/>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a:stretch>
            <a:fillRect/>
          </a:stretch>
        </p:blipFill>
        <p:spPr>
          <a:xfrm>
            <a:off x="7191001" y="2027709"/>
            <a:ext cx="4560203" cy="2578832"/>
          </a:xfrm>
          <a:prstGeom prst="rect">
            <a:avLst/>
          </a:prstGeom>
        </p:spPr>
      </p:pic>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501792" y="857250"/>
            <a:ext cx="1415772" cy="461665"/>
          </a:xfrm>
          <a:prstGeom prst="rect">
            <a:avLst/>
          </a:prstGeom>
          <a:noFill/>
        </p:spPr>
        <p:txBody>
          <a:bodyPr wrap="none" rtlCol="0">
            <a:spAutoFit/>
          </a:bodyPr>
          <a:lstStyle>
            <a:defPPr>
              <a:defRPr lang="zh-CN"/>
            </a:defPPr>
            <a:lvl1pPr algn="ctr">
              <a:defRPr sz="2400">
                <a:solidFill>
                  <a:schemeClr val="tx1">
                    <a:lumMod val="75000"/>
                    <a:lumOff val="25000"/>
                  </a:schemeClr>
                </a:solidFill>
              </a:defRPr>
            </a:lvl1pPr>
          </a:lstStyle>
          <a:p>
            <a:r>
              <a:rPr lang="zh-CN" altLang="en-US" dirty="0"/>
              <a:t>本节概论</a:t>
            </a:r>
            <a:endParaRPr lang="zh-CN" altLang="en-US" dirty="0"/>
          </a:p>
        </p:txBody>
      </p:sp>
      <p:sp>
        <p:nvSpPr>
          <p:cNvPr id="44" name="文本框 43"/>
          <p:cNvSpPr txBox="1"/>
          <p:nvPr/>
        </p:nvSpPr>
        <p:spPr>
          <a:xfrm>
            <a:off x="194013" y="2027709"/>
            <a:ext cx="2031325" cy="461665"/>
          </a:xfrm>
          <a:prstGeom prst="rect">
            <a:avLst/>
          </a:prstGeom>
          <a:noFill/>
        </p:spPr>
        <p:txBody>
          <a:bodyPr wrap="none" rtlCol="0">
            <a:spAutoFit/>
          </a:bodyPr>
          <a:lstStyle/>
          <a:p>
            <a:pPr algn="ctr"/>
            <a:r>
              <a:rPr lang="zh-CN" altLang="en-US" sz="2400" b="1" dirty="0">
                <a:solidFill>
                  <a:schemeClr val="bg1"/>
                </a:solidFill>
              </a:rPr>
              <a:t>标准工作界面</a:t>
            </a:r>
            <a:endParaRPr lang="zh-CN" altLang="en-US" sz="2400" b="1" dirty="0">
              <a:solidFill>
                <a:schemeClr val="bg1"/>
              </a:solidFill>
            </a:endParaRPr>
          </a:p>
        </p:txBody>
      </p:sp>
      <p:sp>
        <p:nvSpPr>
          <p:cNvPr id="45" name="文本框 44"/>
          <p:cNvSpPr txBox="1"/>
          <p:nvPr/>
        </p:nvSpPr>
        <p:spPr>
          <a:xfrm>
            <a:off x="40123" y="3198168"/>
            <a:ext cx="2339102" cy="830997"/>
          </a:xfrm>
          <a:prstGeom prst="rect">
            <a:avLst/>
          </a:prstGeom>
          <a:noFill/>
        </p:spPr>
        <p:txBody>
          <a:bodyPr wrap="none" rtlCol="0">
            <a:spAutoFit/>
          </a:bodyPr>
          <a:lstStyle/>
          <a:p>
            <a:pPr algn="ctr"/>
            <a:r>
              <a:rPr lang="zh-CN" altLang="en-US" sz="2400" dirty="0">
                <a:solidFill>
                  <a:schemeClr val="tx1">
                    <a:lumMod val="75000"/>
                    <a:lumOff val="25000"/>
                  </a:schemeClr>
                </a:solidFill>
              </a:rPr>
              <a:t>打开、关闭、</a:t>
            </a:r>
            <a:endParaRPr lang="en-US" altLang="zh-CN" sz="2400" dirty="0">
              <a:solidFill>
                <a:schemeClr val="tx1">
                  <a:lumMod val="75000"/>
                  <a:lumOff val="25000"/>
                </a:schemeClr>
              </a:solidFill>
            </a:endParaRPr>
          </a:p>
          <a:p>
            <a:pPr algn="ctr"/>
            <a:r>
              <a:rPr lang="zh-CN" altLang="en-US" sz="2400" dirty="0">
                <a:solidFill>
                  <a:schemeClr val="tx1">
                    <a:lumMod val="75000"/>
                    <a:lumOff val="25000"/>
                  </a:schemeClr>
                </a:solidFill>
              </a:rPr>
              <a:t>显示面板或窗口</a:t>
            </a:r>
            <a:endParaRPr lang="zh-CN" altLang="en-US" sz="2400" dirty="0">
              <a:solidFill>
                <a:schemeClr val="tx1">
                  <a:lumMod val="75000"/>
                  <a:lumOff val="25000"/>
                </a:schemeClr>
              </a:solidFill>
            </a:endParaRPr>
          </a:p>
        </p:txBody>
      </p:sp>
      <p:sp>
        <p:nvSpPr>
          <p:cNvPr id="48" name="等腰三角形 47"/>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a:stretch>
            <a:fillRect/>
          </a:stretch>
        </p:blipFill>
        <p:spPr>
          <a:xfrm>
            <a:off x="3752697" y="4923690"/>
            <a:ext cx="7081113" cy="318969"/>
          </a:xfrm>
          <a:prstGeom prst="rect">
            <a:avLst/>
          </a:prstGeom>
        </p:spPr>
      </p:pic>
      <p:sp>
        <p:nvSpPr>
          <p:cNvPr id="4" name="矩形: 圆角 3"/>
          <p:cNvSpPr/>
          <p:nvPr/>
        </p:nvSpPr>
        <p:spPr>
          <a:xfrm>
            <a:off x="3101644" y="5566301"/>
            <a:ext cx="8178394" cy="53013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zh-CN" altLang="en-US" sz="1600" dirty="0">
                <a:solidFill>
                  <a:schemeClr val="tx1"/>
                </a:solidFill>
              </a:rPr>
              <a:t>（</a:t>
            </a:r>
            <a:r>
              <a:rPr lang="en-US" altLang="zh-CN" sz="1600" dirty="0">
                <a:solidFill>
                  <a:schemeClr val="tx1"/>
                </a:solidFill>
              </a:rPr>
              <a:t>1</a:t>
            </a:r>
            <a:r>
              <a:rPr lang="zh-CN" altLang="en-US" sz="1600" dirty="0">
                <a:solidFill>
                  <a:schemeClr val="tx1"/>
                </a:solidFill>
              </a:rPr>
              <a:t>）工具面板</a:t>
            </a:r>
            <a:r>
              <a:rPr lang="en-US" altLang="zh-CN" sz="1600" dirty="0">
                <a:solidFill>
                  <a:schemeClr val="tx1"/>
                </a:solidFill>
              </a:rPr>
              <a:t>:</a:t>
            </a:r>
            <a:r>
              <a:rPr lang="zh-CN" altLang="en-US" sz="1600" dirty="0">
                <a:solidFill>
                  <a:schemeClr val="tx1"/>
                </a:solidFill>
              </a:rPr>
              <a:t>主要集成了选择、缩放、旋转、文字等一些常用工具，如图所示。</a:t>
            </a:r>
            <a:endParaRPr lang="zh-CN" altLang="en-US" sz="1600" dirty="0">
              <a:solidFill>
                <a:schemeClr val="tx1"/>
              </a:solidFill>
            </a:endParaRPr>
          </a:p>
        </p:txBody>
      </p:sp>
      <p:sp>
        <p:nvSpPr>
          <p:cNvPr id="5" name="矩形: 圆角 4"/>
          <p:cNvSpPr/>
          <p:nvPr/>
        </p:nvSpPr>
        <p:spPr>
          <a:xfrm>
            <a:off x="3095580" y="3473420"/>
            <a:ext cx="8395345" cy="1237094"/>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altLang="zh-CN" dirty="0">
                <a:solidFill>
                  <a:schemeClr val="tx1"/>
                </a:solidFill>
              </a:rPr>
              <a:t>After Effects 2022</a:t>
            </a:r>
            <a:r>
              <a:rPr lang="zh-CN" altLang="en-US" dirty="0">
                <a:solidFill>
                  <a:schemeClr val="tx1"/>
                </a:solidFill>
              </a:rPr>
              <a:t>标准工作界面主要由</a:t>
            </a:r>
            <a:r>
              <a:rPr lang="en-US" altLang="zh-CN" dirty="0">
                <a:solidFill>
                  <a:schemeClr val="tx1"/>
                </a:solidFill>
              </a:rPr>
              <a:t>6</a:t>
            </a:r>
            <a:r>
              <a:rPr lang="zh-CN" altLang="en-US" dirty="0">
                <a:solidFill>
                  <a:schemeClr val="tx1"/>
                </a:solidFill>
              </a:rPr>
              <a:t>个主要面板和</a:t>
            </a:r>
            <a:r>
              <a:rPr lang="en-US" altLang="zh-CN" dirty="0">
                <a:solidFill>
                  <a:schemeClr val="tx1"/>
                </a:solidFill>
              </a:rPr>
              <a:t>1</a:t>
            </a:r>
            <a:r>
              <a:rPr lang="zh-CN" altLang="en-US" dirty="0">
                <a:solidFill>
                  <a:schemeClr val="tx1"/>
                </a:solidFill>
              </a:rPr>
              <a:t>个菜单栏组成。</a:t>
            </a:r>
            <a:endParaRPr lang="zh-CN" altLang="en-US" dirty="0">
              <a:solidFill>
                <a:schemeClr val="tx1"/>
              </a:solidFill>
            </a:endParaRPr>
          </a:p>
          <a:p>
            <a:pPr algn="just"/>
            <a:r>
              <a:rPr lang="zh-CN" altLang="en-US" dirty="0">
                <a:solidFill>
                  <a:schemeClr val="tx1"/>
                </a:solidFill>
              </a:rPr>
              <a:t>菜单栏</a:t>
            </a:r>
            <a:r>
              <a:rPr lang="en-US" altLang="zh-CN" dirty="0">
                <a:solidFill>
                  <a:schemeClr val="tx1"/>
                </a:solidFill>
              </a:rPr>
              <a:t>:</a:t>
            </a:r>
            <a:r>
              <a:rPr lang="zh-CN" altLang="en-US" dirty="0">
                <a:solidFill>
                  <a:schemeClr val="tx1"/>
                </a:solidFill>
              </a:rPr>
              <a:t>包含“文件”、“编辑”、“合成”、“图层”、“效果”、“动画”、“视图”、“窗口”、“帮助”</a:t>
            </a:r>
            <a:r>
              <a:rPr lang="en-US" altLang="zh-CN" dirty="0">
                <a:solidFill>
                  <a:schemeClr val="tx1"/>
                </a:solidFill>
              </a:rPr>
              <a:t>9</a:t>
            </a:r>
            <a:r>
              <a:rPr lang="zh-CN" altLang="en-US" dirty="0">
                <a:solidFill>
                  <a:schemeClr val="tx1"/>
                </a:solidFill>
              </a:rPr>
              <a:t>个菜单，这</a:t>
            </a:r>
            <a:r>
              <a:rPr lang="en-US" altLang="zh-CN" dirty="0">
                <a:solidFill>
                  <a:schemeClr val="tx1"/>
                </a:solidFill>
              </a:rPr>
              <a:t>9</a:t>
            </a:r>
            <a:r>
              <a:rPr lang="zh-CN" altLang="en-US" dirty="0">
                <a:solidFill>
                  <a:schemeClr val="tx1"/>
                </a:solidFill>
              </a:rPr>
              <a:t>个菜单内包含了</a:t>
            </a:r>
            <a:r>
              <a:rPr lang="en-US" altLang="zh-CN" dirty="0">
                <a:solidFill>
                  <a:schemeClr val="tx1"/>
                </a:solidFill>
              </a:rPr>
              <a:t>After Effects 2022</a:t>
            </a:r>
            <a:r>
              <a:rPr lang="zh-CN" altLang="en-US" dirty="0">
                <a:solidFill>
                  <a:schemeClr val="tx1"/>
                </a:solidFill>
              </a:rPr>
              <a:t>软件的全部操作命令，如图所示。</a:t>
            </a:r>
            <a:endParaRPr lang="zh-CN" altLang="en-US" dirty="0">
              <a:solidFill>
                <a:schemeClr val="tx1"/>
              </a:solidFill>
            </a:endParaRPr>
          </a:p>
        </p:txBody>
      </p:sp>
      <p:pic>
        <p:nvPicPr>
          <p:cNvPr id="6" name="图片 5"/>
          <p:cNvPicPr>
            <a:picLocks noChangeAspect="1"/>
          </p:cNvPicPr>
          <p:nvPr/>
        </p:nvPicPr>
        <p:blipFill>
          <a:blip r:embed="rId2"/>
          <a:stretch>
            <a:fillRect/>
          </a:stretch>
        </p:blipFill>
        <p:spPr>
          <a:xfrm>
            <a:off x="3671811" y="6269241"/>
            <a:ext cx="7242886" cy="259571"/>
          </a:xfrm>
          <a:prstGeom prst="rect">
            <a:avLst/>
          </a:prstGeom>
        </p:spPr>
      </p:pic>
      <p:sp>
        <p:nvSpPr>
          <p:cNvPr id="2" name="矩形: 圆角 1"/>
          <p:cNvSpPr/>
          <p:nvPr/>
        </p:nvSpPr>
        <p:spPr>
          <a:xfrm>
            <a:off x="3037127" y="544219"/>
            <a:ext cx="5564521" cy="244996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i="0" u="none" strike="noStrike" kern="1200" cap="none" spc="0" normalizeH="0" baseline="0" noProof="0" dirty="0">
                <a:ln>
                  <a:noFill/>
                </a:ln>
                <a:solidFill>
                  <a:srgbClr val="000000"/>
                </a:solidFill>
                <a:effectLst/>
                <a:uLnTx/>
                <a:uFillTx/>
                <a:cs typeface="+mn-ea"/>
                <a:sym typeface="+mn-lt"/>
              </a:rPr>
              <a:t> </a:t>
            </a:r>
            <a:r>
              <a:rPr kumimoji="0" lang="zh-CN" altLang="en-US" sz="2000" i="0" u="none" strike="noStrike" kern="1200" cap="none" spc="0" normalizeH="0" baseline="0" noProof="0" dirty="0">
                <a:ln>
                  <a:noFill/>
                </a:ln>
                <a:solidFill>
                  <a:srgbClr val="000000"/>
                </a:solidFill>
                <a:effectLst/>
                <a:uLnTx/>
                <a:uFillTx/>
                <a:cs typeface="+mn-ea"/>
                <a:sym typeface="+mn-lt"/>
              </a:rPr>
              <a:t>启动</a:t>
            </a:r>
            <a:r>
              <a:rPr kumimoji="0" lang="en-US" altLang="zh-CN" sz="2000" i="0" u="none" strike="noStrike" kern="1200" cap="none" spc="0" normalizeH="0" baseline="0" noProof="0" dirty="0">
                <a:ln>
                  <a:noFill/>
                </a:ln>
                <a:solidFill>
                  <a:srgbClr val="000000"/>
                </a:solidFill>
                <a:effectLst/>
                <a:uLnTx/>
                <a:uFillTx/>
                <a:cs typeface="+mn-ea"/>
                <a:sym typeface="+mn-lt"/>
              </a:rPr>
              <a:t>After Effects 2022</a:t>
            </a:r>
            <a:r>
              <a:rPr kumimoji="0" lang="zh-CN" altLang="en-US" sz="2000" i="0" u="none" strike="noStrike" kern="1200" cap="none" spc="0" normalizeH="0" baseline="0" noProof="0" dirty="0">
                <a:ln>
                  <a:noFill/>
                </a:ln>
                <a:solidFill>
                  <a:srgbClr val="000000"/>
                </a:solidFill>
                <a:effectLst/>
                <a:uLnTx/>
                <a:uFillTx/>
                <a:cs typeface="+mn-ea"/>
                <a:sym typeface="+mn-lt"/>
              </a:rPr>
              <a:t>之后</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进入该软件的标准工作界面，这也是软件默认的工作界面如图所示，当然</a:t>
            </a:r>
            <a:r>
              <a:rPr kumimoji="0" lang="en-US" altLang="zh-CN" sz="2000" i="0" u="none" strike="noStrike" kern="1200" cap="none" spc="0" normalizeH="0" baseline="0" noProof="0" dirty="0">
                <a:ln>
                  <a:noFill/>
                </a:ln>
                <a:solidFill>
                  <a:srgbClr val="000000"/>
                </a:solidFill>
                <a:effectLst/>
                <a:uLnTx/>
                <a:uFillTx/>
                <a:cs typeface="+mn-ea"/>
                <a:sym typeface="+mn-lt"/>
              </a:rPr>
              <a:t>After Effects 2022</a:t>
            </a:r>
            <a:r>
              <a:rPr kumimoji="0" lang="zh-CN" altLang="en-US" sz="2000" i="0" u="none" strike="noStrike" kern="1200" cap="none" spc="0" normalizeH="0" baseline="0" noProof="0" dirty="0">
                <a:ln>
                  <a:noFill/>
                </a:ln>
                <a:solidFill>
                  <a:srgbClr val="000000"/>
                </a:solidFill>
                <a:effectLst/>
                <a:uLnTx/>
                <a:uFillTx/>
                <a:cs typeface="+mn-ea"/>
                <a:sym typeface="+mn-lt"/>
              </a:rPr>
              <a:t>也支持根据个人工作习惯对工作界面进行自定义的设置。</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7" name="图片 6"/>
          <p:cNvPicPr>
            <a:picLocks noChangeAspect="1"/>
          </p:cNvPicPr>
          <p:nvPr/>
        </p:nvPicPr>
        <p:blipFill>
          <a:blip r:embed="rId3"/>
          <a:stretch>
            <a:fillRect/>
          </a:stretch>
        </p:blipFill>
        <p:spPr>
          <a:xfrm>
            <a:off x="8795660" y="857250"/>
            <a:ext cx="3202327" cy="2044038"/>
          </a:xfrm>
          <a:prstGeom prst="rect">
            <a:avLst/>
          </a:prstGeom>
        </p:spPr>
      </p:pic>
    </p:spTree>
    <p:custDataLst>
      <p:tags r:id="rId4"/>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501791" y="1964382"/>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37001" y="2022598"/>
            <a:ext cx="1415772" cy="461665"/>
          </a:xfrm>
          <a:prstGeom prst="rect">
            <a:avLst/>
          </a:prstGeom>
          <a:noFill/>
        </p:spPr>
        <p:txBody>
          <a:bodyPr wrap="none" rtlCol="0">
            <a:spAutoFit/>
          </a:bodyPr>
          <a:lstStyle/>
          <a:p>
            <a:pPr algn="ctr"/>
            <a:r>
              <a:rPr lang="zh-CN" altLang="en-US" sz="2400" b="1" dirty="0">
                <a:solidFill>
                  <a:schemeClr val="bg1"/>
                </a:solidFill>
              </a:rPr>
              <a:t>过程提示</a:t>
            </a:r>
            <a:endParaRPr lang="zh-CN" altLang="en-US" sz="2400" b="1" dirty="0">
              <a:solidFill>
                <a:schemeClr val="bg1"/>
              </a:solidFill>
            </a:endParaRPr>
          </a:p>
        </p:txBody>
      </p:sp>
      <p:sp>
        <p:nvSpPr>
          <p:cNvPr id="15" name="文本框 14"/>
          <p:cNvSpPr txBox="1"/>
          <p:nvPr/>
        </p:nvSpPr>
        <p:spPr>
          <a:xfrm>
            <a:off x="537001" y="953107"/>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题目详情</a:t>
            </a:r>
            <a:endParaRPr lang="zh-CN" altLang="en-US" sz="2400" dirty="0">
              <a:solidFill>
                <a:schemeClr val="tx1">
                  <a:lumMod val="75000"/>
                  <a:lumOff val="25000"/>
                </a:schemeClr>
              </a:solidFill>
            </a:endParaRPr>
          </a:p>
        </p:txBody>
      </p:sp>
      <p:sp>
        <p:nvSpPr>
          <p:cNvPr id="19" name="等腰三角形 18"/>
          <p:cNvSpPr/>
          <p:nvPr/>
        </p:nvSpPr>
        <p:spPr>
          <a:xfrm rot="16200000">
            <a:off x="2234661" y="218294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p:cNvSpPr/>
          <p:nvPr/>
        </p:nvSpPr>
        <p:spPr>
          <a:xfrm>
            <a:off x="3466996" y="1094678"/>
            <a:ext cx="7520671" cy="466864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b="1" i="0" u="none" strike="noStrike" kern="1200" cap="none" spc="0" normalizeH="0" baseline="0" noProof="0" dirty="0">
                <a:ln>
                  <a:noFill/>
                </a:ln>
                <a:solidFill>
                  <a:srgbClr val="000000"/>
                </a:solidFill>
                <a:effectLst/>
                <a:uLnTx/>
                <a:uFillTx/>
                <a:cs typeface="+mn-ea"/>
                <a:sym typeface="+mn-lt"/>
              </a:rPr>
              <a:t>步骤</a:t>
            </a:r>
            <a:r>
              <a:rPr kumimoji="0" lang="en-US" altLang="zh-CN" sz="2000" b="1" i="0" u="none" strike="noStrike" kern="1200" cap="none" spc="0" normalizeH="0" baseline="0" noProof="0" dirty="0">
                <a:ln>
                  <a:noFill/>
                </a:ln>
                <a:solidFill>
                  <a:srgbClr val="000000"/>
                </a:solidFill>
                <a:effectLst/>
                <a:uLnTx/>
                <a:uFillTx/>
                <a:cs typeface="+mn-ea"/>
                <a:sym typeface="+mn-lt"/>
              </a:rPr>
              <a:t>01</a:t>
            </a:r>
            <a:r>
              <a:rPr kumimoji="0" lang="zh-CN" altLang="en-US" sz="2000" i="0" u="none" strike="noStrike" kern="1200" cap="none" spc="0" normalizeH="0" baseline="0" noProof="0" dirty="0">
                <a:ln>
                  <a:noFill/>
                </a:ln>
                <a:solidFill>
                  <a:srgbClr val="000000"/>
                </a:solidFill>
                <a:effectLst/>
                <a:uLnTx/>
                <a:uFillTx/>
                <a:cs typeface="+mn-ea"/>
                <a:sym typeface="+mn-lt"/>
              </a:rPr>
              <a:t>：在学习资源中打开“实例文件</a:t>
            </a:r>
            <a:r>
              <a:rPr kumimoji="0" lang="en-US" altLang="zh-CN" sz="2000" i="0" u="none" strike="noStrike" kern="1200" cap="none" spc="0" normalizeH="0" baseline="0" noProof="0" dirty="0">
                <a:ln>
                  <a:noFill/>
                </a:ln>
                <a:solidFill>
                  <a:srgbClr val="000000"/>
                </a:solidFill>
                <a:effectLst/>
                <a:uLnTx/>
                <a:uFillTx/>
                <a:cs typeface="+mn-ea"/>
                <a:sym typeface="+mn-lt"/>
              </a:rPr>
              <a:t>&gt;CH01&gt;</a:t>
            </a:r>
            <a:r>
              <a:rPr kumimoji="0" lang="zh-CN" altLang="en-US" sz="2000" i="0" u="none" strike="noStrike" kern="1200" cap="none" spc="0" normalizeH="0" baseline="0" noProof="0" dirty="0">
                <a:ln>
                  <a:noFill/>
                </a:ln>
                <a:solidFill>
                  <a:srgbClr val="000000"/>
                </a:solidFill>
                <a:effectLst/>
                <a:uLnTx/>
                <a:uFillTx/>
                <a:cs typeface="+mn-ea"/>
                <a:sym typeface="+mn-lt"/>
              </a:rPr>
              <a:t>课后习题</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小球动画</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err="1">
                <a:ln>
                  <a:noFill/>
                </a:ln>
                <a:solidFill>
                  <a:srgbClr val="000000"/>
                </a:solidFill>
                <a:effectLst/>
                <a:uLnTx/>
                <a:uFillTx/>
                <a:cs typeface="+mn-ea"/>
                <a:sym typeface="+mn-lt"/>
              </a:rPr>
              <a:t>aep</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文件，需要排除“视图</a:t>
            </a:r>
            <a:r>
              <a:rPr kumimoji="0" lang="en-US" altLang="zh-CN" sz="2000" i="0" u="none" strike="noStrike" kern="1200" cap="none" spc="0" normalizeH="0" baseline="0" noProof="0" dirty="0">
                <a:ln>
                  <a:noFill/>
                </a:ln>
                <a:solidFill>
                  <a:srgbClr val="000000"/>
                </a:solidFill>
                <a:effectLst/>
                <a:uLnTx/>
                <a:uFillTx/>
                <a:cs typeface="+mn-ea"/>
                <a:sym typeface="+mn-lt"/>
              </a:rPr>
              <a:t>&gt;</a:t>
            </a:r>
            <a:r>
              <a:rPr kumimoji="0" lang="zh-CN" altLang="en-US" sz="2000" i="0" u="none" strike="noStrike" kern="1200" cap="none" spc="0" normalizeH="0" baseline="0" noProof="0" dirty="0">
                <a:ln>
                  <a:noFill/>
                </a:ln>
                <a:solidFill>
                  <a:srgbClr val="000000"/>
                </a:solidFill>
                <a:effectLst/>
                <a:uLnTx/>
                <a:uFillTx/>
                <a:cs typeface="+mn-ea"/>
                <a:sym typeface="+mn-lt"/>
              </a:rPr>
              <a:t>参考网格”带来的影响。</a:t>
            </a:r>
            <a:endParaRPr kumimoji="0" lang="en-US" altLang="zh-CN"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b="1" i="0" u="none" strike="noStrike" kern="1200" cap="none" spc="0" normalizeH="0" baseline="0" noProof="0" dirty="0">
                <a:ln>
                  <a:noFill/>
                </a:ln>
                <a:solidFill>
                  <a:srgbClr val="000000"/>
                </a:solidFill>
                <a:effectLst/>
                <a:uLnTx/>
                <a:uFillTx/>
                <a:cs typeface="+mn-ea"/>
                <a:sym typeface="+mn-lt"/>
              </a:rPr>
              <a:t>步骤</a:t>
            </a:r>
            <a:r>
              <a:rPr kumimoji="0" lang="en-US" altLang="zh-CN" sz="2000" b="1" i="0" u="none" strike="noStrike" kern="1200" cap="none" spc="0" normalizeH="0" baseline="0" noProof="0" dirty="0">
                <a:ln>
                  <a:noFill/>
                </a:ln>
                <a:solidFill>
                  <a:srgbClr val="000000"/>
                </a:solidFill>
                <a:effectLst/>
                <a:uLnTx/>
                <a:uFillTx/>
                <a:cs typeface="+mn-ea"/>
                <a:sym typeface="+mn-lt"/>
              </a:rPr>
              <a:t>02</a:t>
            </a:r>
            <a:r>
              <a:rPr kumimoji="0" lang="zh-CN" altLang="en-US" sz="2000" i="0" u="none" strike="noStrike" kern="1200" cap="none" spc="0" normalizeH="0" baseline="0" noProof="0" dirty="0">
                <a:ln>
                  <a:noFill/>
                </a:ln>
                <a:solidFill>
                  <a:srgbClr val="000000"/>
                </a:solidFill>
                <a:effectLst/>
                <a:uLnTx/>
                <a:uFillTx/>
                <a:cs typeface="+mn-ea"/>
                <a:sym typeface="+mn-lt"/>
              </a:rPr>
              <a:t>：恢复“显示通道及色彩管理”的设置，取消“目标区域”的设置。</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b="1" i="0" u="none" strike="noStrike" kern="1200" cap="none" spc="0" normalizeH="0" baseline="0" noProof="0" dirty="0">
                <a:ln>
                  <a:noFill/>
                </a:ln>
                <a:solidFill>
                  <a:srgbClr val="000000"/>
                </a:solidFill>
                <a:effectLst/>
                <a:uLnTx/>
                <a:uFillTx/>
                <a:cs typeface="+mn-ea"/>
                <a:sym typeface="+mn-lt"/>
              </a:rPr>
              <a:t>步骤</a:t>
            </a:r>
            <a:r>
              <a:rPr kumimoji="0" lang="en-US" altLang="zh-CN" sz="2000" b="1" i="0" u="none" strike="noStrike" kern="1200" cap="none" spc="0" normalizeH="0" baseline="0" noProof="0" dirty="0">
                <a:ln>
                  <a:noFill/>
                </a:ln>
                <a:solidFill>
                  <a:srgbClr val="000000"/>
                </a:solidFill>
                <a:effectLst/>
                <a:uLnTx/>
                <a:uFillTx/>
                <a:cs typeface="+mn-ea"/>
                <a:sym typeface="+mn-lt"/>
              </a:rPr>
              <a:t>03</a:t>
            </a:r>
            <a:r>
              <a:rPr kumimoji="0" lang="zh-CN" altLang="en-US" sz="2000" i="0" u="none" strike="noStrike" kern="1200" cap="none" spc="0" normalizeH="0" baseline="0" noProof="0" dirty="0">
                <a:ln>
                  <a:noFill/>
                </a:ln>
                <a:solidFill>
                  <a:srgbClr val="000000"/>
                </a:solidFill>
                <a:effectLst/>
                <a:uLnTx/>
                <a:uFillTx/>
                <a:cs typeface="+mn-ea"/>
                <a:sym typeface="+mn-lt"/>
              </a:rPr>
              <a:t>：通过关闭“消隐开关”来显示隐藏的图层，开启“运动模糊”的总开关。</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b="1" i="0" u="none" strike="noStrike" kern="1200" cap="none" spc="0" normalizeH="0" baseline="0" noProof="0" dirty="0">
                <a:ln>
                  <a:noFill/>
                </a:ln>
                <a:solidFill>
                  <a:srgbClr val="000000"/>
                </a:solidFill>
                <a:effectLst/>
                <a:uLnTx/>
                <a:uFillTx/>
                <a:cs typeface="+mn-ea"/>
                <a:sym typeface="+mn-lt"/>
              </a:rPr>
              <a:t>步骤</a:t>
            </a:r>
            <a:r>
              <a:rPr kumimoji="0" lang="en-US" altLang="zh-CN" sz="2000" b="1" i="0" u="none" strike="noStrike" kern="1200" cap="none" spc="0" normalizeH="0" baseline="0" noProof="0" dirty="0">
                <a:ln>
                  <a:noFill/>
                </a:ln>
                <a:solidFill>
                  <a:srgbClr val="000000"/>
                </a:solidFill>
                <a:effectLst/>
                <a:uLnTx/>
                <a:uFillTx/>
                <a:cs typeface="+mn-ea"/>
                <a:sym typeface="+mn-lt"/>
              </a:rPr>
              <a:t>04</a:t>
            </a:r>
            <a:r>
              <a:rPr kumimoji="0" lang="zh-CN" altLang="en-US" sz="2000" i="0" u="none" strike="noStrike" kern="1200" cap="none" spc="0" normalizeH="0" baseline="0" noProof="0" dirty="0">
                <a:ln>
                  <a:noFill/>
                </a:ln>
                <a:solidFill>
                  <a:srgbClr val="000000"/>
                </a:solidFill>
                <a:effectLst/>
                <a:uLnTx/>
                <a:uFillTx/>
                <a:cs typeface="+mn-ea"/>
                <a:sym typeface="+mn-lt"/>
              </a:rPr>
              <a:t>：在“预览”面板中单击“播放</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停止”按钮将动画的预览画面恢复正常。</a:t>
            </a:r>
            <a:endParaRPr kumimoji="0" lang="zh-CN" altLang="en-US" sz="2000" i="0" u="none" strike="noStrike" kern="1200" cap="none" spc="0" normalizeH="0" baseline="0" noProof="0" dirty="0">
              <a:ln>
                <a:noFill/>
              </a:ln>
              <a:solidFill>
                <a:srgbClr val="000000"/>
              </a:solidFill>
              <a:effectLst/>
              <a:uLnTx/>
              <a:uFillTx/>
              <a:cs typeface="+mn-ea"/>
              <a:sym typeface="+mn-lt"/>
            </a:endParaRPr>
          </a:p>
          <a:p>
            <a:pPr marL="0" marR="0" lvl="0" indent="0" algn="just" defTabSz="913765" rtl="0" eaLnBrk="1" fontAlgn="auto" latinLnBrk="0" hangingPunct="1">
              <a:lnSpc>
                <a:spcPct val="140000"/>
              </a:lnSpc>
              <a:spcBef>
                <a:spcPts val="0"/>
              </a:spcBef>
              <a:spcAft>
                <a:spcPts val="0"/>
              </a:spcAft>
              <a:buClrTx/>
              <a:buSzPct val="25000"/>
              <a:buFontTx/>
              <a:buNone/>
              <a:defRPr/>
            </a:pP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spTree>
    <p:custDataLst>
      <p:tags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25594" y="743856"/>
            <a:ext cx="11126257" cy="80955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886537"/>
            <a:ext cx="11072138" cy="478539"/>
          </a:xfrm>
          <a:prstGeom prst="rect">
            <a:avLst/>
          </a:prstGeom>
          <a:noFill/>
        </p:spPr>
        <p:txBody>
          <a:bodyPr wrap="square" rtlCol="0">
            <a:spAutoFit/>
          </a:bodyPr>
          <a:lstStyle/>
          <a:p>
            <a:pPr algn="ctr"/>
            <a:r>
              <a:rPr lang="zh-CN" altLang="en-US" sz="2400" b="1" dirty="0">
                <a:solidFill>
                  <a:schemeClr val="bg1"/>
                </a:solidFill>
              </a:rPr>
              <a:t>本  章  总  结</a:t>
            </a:r>
            <a:endParaRPr lang="zh-CN" altLang="en-US" sz="2400" b="1" dirty="0">
              <a:solidFill>
                <a:schemeClr val="bg1"/>
              </a:solidFill>
            </a:endParaRPr>
          </a:p>
        </p:txBody>
      </p:sp>
      <p:sp>
        <p:nvSpPr>
          <p:cNvPr id="57" name="圆角矩形 6"/>
          <p:cNvSpPr/>
          <p:nvPr>
            <p:custDataLst>
              <p:tags r:id="rId1"/>
            </p:custDataLst>
          </p:nvPr>
        </p:nvSpPr>
        <p:spPr>
          <a:xfrm>
            <a:off x="501793" y="2078951"/>
            <a:ext cx="11050058" cy="391697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59" name="quotation-mark_32371"/>
          <p:cNvSpPr>
            <a:spLocks noChangeAspect="1"/>
          </p:cNvSpPr>
          <p:nvPr>
            <p:custDataLst>
              <p:tags r:id="rId2"/>
            </p:custDataLst>
          </p:nvPr>
        </p:nvSpPr>
        <p:spPr bwMode="auto">
          <a:xfrm>
            <a:off x="595001" y="2197484"/>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3"/>
            </p:custDataLst>
          </p:nvPr>
        </p:nvSpPr>
        <p:spPr bwMode="auto">
          <a:xfrm rot="10800000">
            <a:off x="10969369" y="5428534"/>
            <a:ext cx="464063" cy="430818"/>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8" name="文本框 7"/>
          <p:cNvSpPr txBox="1"/>
          <p:nvPr>
            <p:custDataLst>
              <p:tags r:id="rId4"/>
            </p:custDataLst>
          </p:nvPr>
        </p:nvSpPr>
        <p:spPr>
          <a:xfrm>
            <a:off x="1311534" y="2285999"/>
            <a:ext cx="9539416" cy="3247877"/>
          </a:xfrm>
          <a:prstGeom prst="rect">
            <a:avLst/>
          </a:prstGeom>
          <a:noFill/>
        </p:spPr>
        <p:txBody>
          <a:bodyPr wrap="square" rtlCol="0">
            <a:spAutoFit/>
          </a:bodyPr>
          <a:lstStyle/>
          <a:p>
            <a:pPr algn="just">
              <a:lnSpc>
                <a:spcPct val="150000"/>
              </a:lnSpc>
            </a:pPr>
            <a:r>
              <a:rPr lang="zh-CN" altLang="en-US" sz="2800" dirty="0">
                <a:solidFill>
                  <a:schemeClr val="bg2">
                    <a:lumMod val="25000"/>
                  </a:schemeClr>
                </a:solidFill>
                <a:sym typeface="+mn-ea"/>
              </a:rPr>
              <a:t>本章学习了</a:t>
            </a:r>
            <a:r>
              <a:rPr lang="en-US" altLang="zh-CN" sz="2800" dirty="0">
                <a:solidFill>
                  <a:schemeClr val="bg2">
                    <a:lumMod val="25000"/>
                  </a:schemeClr>
                </a:solidFill>
                <a:sym typeface="+mn-ea"/>
              </a:rPr>
              <a:t>After Effects</a:t>
            </a:r>
            <a:r>
              <a:rPr lang="zh-CN" altLang="en-US" sz="2800" dirty="0">
                <a:solidFill>
                  <a:schemeClr val="bg2">
                    <a:lumMod val="25000"/>
                  </a:schemeClr>
                </a:solidFill>
                <a:sym typeface="+mn-ea"/>
              </a:rPr>
              <a:t>的工作界面以及各个面板及功能区的作用，学习了在时间轴面板中，操作图层进行视频或图片的调整的方法，学习了</a:t>
            </a:r>
            <a:r>
              <a:rPr lang="en-US" altLang="zh-CN" sz="2800" dirty="0">
                <a:solidFill>
                  <a:schemeClr val="bg2">
                    <a:lumMod val="25000"/>
                  </a:schemeClr>
                </a:solidFill>
                <a:sym typeface="+mn-ea"/>
              </a:rPr>
              <a:t>After Effects 2022</a:t>
            </a:r>
            <a:r>
              <a:rPr lang="zh-CN" altLang="en-US" sz="2800" dirty="0">
                <a:solidFill>
                  <a:schemeClr val="bg2">
                    <a:lumMod val="25000"/>
                  </a:schemeClr>
                </a:solidFill>
                <a:sym typeface="+mn-ea"/>
              </a:rPr>
              <a:t>中常规菜单命令。掌握扎实的软件操作知识和操作技巧，才能在以后项目中更好的完成特效镜头的制作。</a:t>
            </a:r>
            <a:endParaRPr lang="zh-CN" altLang="en-US" sz="2800" dirty="0">
              <a:solidFill>
                <a:schemeClr val="bg2">
                  <a:lumMod val="25000"/>
                </a:schemeClr>
              </a:solidFill>
              <a:sym typeface="+mn-ea"/>
            </a:endParaRPr>
          </a:p>
        </p:txBody>
      </p:sp>
    </p:spTree>
    <p:custDataLst>
      <p:tags r:id="rId5"/>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501792" y="857250"/>
            <a:ext cx="1415772" cy="461665"/>
          </a:xfrm>
          <a:prstGeom prst="rect">
            <a:avLst/>
          </a:prstGeom>
          <a:noFill/>
        </p:spPr>
        <p:txBody>
          <a:bodyPr wrap="none" rtlCol="0">
            <a:spAutoFit/>
          </a:bodyPr>
          <a:lstStyle>
            <a:defPPr>
              <a:defRPr lang="zh-CN"/>
            </a:defPPr>
            <a:lvl1pPr algn="ctr">
              <a:defRPr sz="2400">
                <a:solidFill>
                  <a:schemeClr val="tx1">
                    <a:lumMod val="75000"/>
                    <a:lumOff val="25000"/>
                  </a:schemeClr>
                </a:solidFill>
              </a:defRPr>
            </a:lvl1pPr>
          </a:lstStyle>
          <a:p>
            <a:r>
              <a:rPr lang="zh-CN" altLang="en-US" dirty="0"/>
              <a:t>本节概论</a:t>
            </a:r>
            <a:endParaRPr lang="zh-CN" altLang="en-US" dirty="0"/>
          </a:p>
        </p:txBody>
      </p:sp>
      <p:sp>
        <p:nvSpPr>
          <p:cNvPr id="44" name="文本框 43"/>
          <p:cNvSpPr txBox="1"/>
          <p:nvPr/>
        </p:nvSpPr>
        <p:spPr>
          <a:xfrm>
            <a:off x="194013" y="2027709"/>
            <a:ext cx="2031325" cy="461665"/>
          </a:xfrm>
          <a:prstGeom prst="rect">
            <a:avLst/>
          </a:prstGeom>
          <a:noFill/>
        </p:spPr>
        <p:txBody>
          <a:bodyPr wrap="none" rtlCol="0">
            <a:spAutoFit/>
          </a:bodyPr>
          <a:lstStyle/>
          <a:p>
            <a:pPr algn="ctr"/>
            <a:r>
              <a:rPr lang="zh-CN" altLang="en-US" sz="2400" b="1" dirty="0">
                <a:solidFill>
                  <a:schemeClr val="bg1"/>
                </a:solidFill>
              </a:rPr>
              <a:t>标准工作界面</a:t>
            </a:r>
            <a:endParaRPr lang="zh-CN" altLang="en-US" sz="2400" b="1" dirty="0">
              <a:solidFill>
                <a:schemeClr val="bg1"/>
              </a:solidFill>
            </a:endParaRPr>
          </a:p>
        </p:txBody>
      </p:sp>
      <p:sp>
        <p:nvSpPr>
          <p:cNvPr id="45" name="文本框 44"/>
          <p:cNvSpPr txBox="1"/>
          <p:nvPr/>
        </p:nvSpPr>
        <p:spPr>
          <a:xfrm>
            <a:off x="40123" y="3198168"/>
            <a:ext cx="2339102" cy="830997"/>
          </a:xfrm>
          <a:prstGeom prst="rect">
            <a:avLst/>
          </a:prstGeom>
          <a:noFill/>
        </p:spPr>
        <p:txBody>
          <a:bodyPr wrap="none" rtlCol="0">
            <a:spAutoFit/>
          </a:bodyPr>
          <a:lstStyle/>
          <a:p>
            <a:pPr algn="ctr"/>
            <a:r>
              <a:rPr lang="zh-CN" altLang="en-US" sz="2400" dirty="0">
                <a:solidFill>
                  <a:schemeClr val="tx1">
                    <a:lumMod val="75000"/>
                    <a:lumOff val="25000"/>
                  </a:schemeClr>
                </a:solidFill>
              </a:rPr>
              <a:t>打开、关闭、</a:t>
            </a:r>
            <a:endParaRPr lang="en-US" altLang="zh-CN" sz="2400" dirty="0">
              <a:solidFill>
                <a:schemeClr val="tx1">
                  <a:lumMod val="75000"/>
                  <a:lumOff val="25000"/>
                </a:schemeClr>
              </a:solidFill>
            </a:endParaRPr>
          </a:p>
          <a:p>
            <a:pPr algn="ctr"/>
            <a:r>
              <a:rPr lang="zh-CN" altLang="en-US" sz="2400" dirty="0">
                <a:solidFill>
                  <a:schemeClr val="tx1">
                    <a:lumMod val="75000"/>
                    <a:lumOff val="25000"/>
                  </a:schemeClr>
                </a:solidFill>
              </a:rPr>
              <a:t>显示面板或窗口</a:t>
            </a:r>
            <a:endParaRPr lang="zh-CN" altLang="en-US" sz="2400" dirty="0">
              <a:solidFill>
                <a:schemeClr val="tx1">
                  <a:lumMod val="75000"/>
                  <a:lumOff val="25000"/>
                </a:schemeClr>
              </a:solidFill>
            </a:endParaRPr>
          </a:p>
        </p:txBody>
      </p:sp>
      <p:sp>
        <p:nvSpPr>
          <p:cNvPr id="48" name="等腰三角形 47"/>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2990129" y="219344"/>
            <a:ext cx="4442721" cy="1737476"/>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zh-CN" altLang="en-US" sz="2000" dirty="0">
                <a:solidFill>
                  <a:schemeClr val="tx1"/>
                </a:solidFill>
              </a:rPr>
              <a:t>（</a:t>
            </a:r>
            <a:r>
              <a:rPr lang="en-US" altLang="zh-CN" sz="2000" dirty="0">
                <a:solidFill>
                  <a:schemeClr val="tx1"/>
                </a:solidFill>
              </a:rPr>
              <a:t>2</a:t>
            </a:r>
            <a:r>
              <a:rPr lang="zh-CN" altLang="en-US" sz="2000" dirty="0">
                <a:solidFill>
                  <a:schemeClr val="tx1"/>
                </a:solidFill>
              </a:rPr>
              <a:t>）项目面板</a:t>
            </a:r>
            <a:r>
              <a:rPr lang="en-US" altLang="zh-CN" sz="2000" dirty="0">
                <a:solidFill>
                  <a:schemeClr val="tx1"/>
                </a:solidFill>
              </a:rPr>
              <a:t>:</a:t>
            </a:r>
            <a:r>
              <a:rPr lang="zh-CN" altLang="en-US" sz="2000" dirty="0">
                <a:solidFill>
                  <a:schemeClr val="tx1"/>
                </a:solidFill>
              </a:rPr>
              <a:t>主要用于管理素材和合成，在项目窗口里面可以看到素材，作为影视后期合成软件，需要导入大量不同类型的素材，操作之前，需要先导入素材放到项目面板里面，如图所示：</a:t>
            </a:r>
            <a:endParaRPr lang="zh-CN" altLang="en-US" sz="2000" dirty="0">
              <a:solidFill>
                <a:schemeClr val="tx1"/>
              </a:solidFill>
            </a:endParaRPr>
          </a:p>
        </p:txBody>
      </p:sp>
      <p:pic>
        <p:nvPicPr>
          <p:cNvPr id="6" name="图片 5"/>
          <p:cNvPicPr>
            <a:picLocks noChangeAspect="1"/>
          </p:cNvPicPr>
          <p:nvPr/>
        </p:nvPicPr>
        <p:blipFill>
          <a:blip r:embed="rId1"/>
          <a:stretch>
            <a:fillRect/>
          </a:stretch>
        </p:blipFill>
        <p:spPr>
          <a:xfrm>
            <a:off x="9095930" y="207438"/>
            <a:ext cx="1926445" cy="1749382"/>
          </a:xfrm>
          <a:prstGeom prst="rect">
            <a:avLst/>
          </a:prstGeom>
        </p:spPr>
      </p:pic>
      <p:sp>
        <p:nvSpPr>
          <p:cNvPr id="2" name="矩形: 圆角 1"/>
          <p:cNvSpPr/>
          <p:nvPr/>
        </p:nvSpPr>
        <p:spPr>
          <a:xfrm>
            <a:off x="2991490" y="2288660"/>
            <a:ext cx="4441360" cy="198120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3</a:t>
            </a:r>
            <a:r>
              <a:rPr kumimoji="0" lang="zh-CN" altLang="en-US" sz="2000" i="0" u="none" strike="noStrike" kern="1200" cap="none" spc="0" normalizeH="0" baseline="0" noProof="0" dirty="0">
                <a:ln>
                  <a:noFill/>
                </a:ln>
                <a:solidFill>
                  <a:srgbClr val="000000"/>
                </a:solidFill>
                <a:effectLst/>
                <a:uLnTx/>
                <a:uFillTx/>
                <a:cs typeface="+mn-ea"/>
                <a:sym typeface="+mn-lt"/>
              </a:rPr>
              <a:t>）合成面板</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主要用于预览最终合成的效果，也可以控制和管理素材。比如制作动画及添加特效，可以在合成窗口中显示出来，如图所示。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3" name="图片 2"/>
          <p:cNvPicPr>
            <a:picLocks noChangeAspect="1"/>
          </p:cNvPicPr>
          <p:nvPr/>
        </p:nvPicPr>
        <p:blipFill>
          <a:blip r:embed="rId2"/>
          <a:stretch>
            <a:fillRect/>
          </a:stretch>
        </p:blipFill>
        <p:spPr>
          <a:xfrm>
            <a:off x="8558630" y="2248844"/>
            <a:ext cx="3001043" cy="2060832"/>
          </a:xfrm>
          <a:prstGeom prst="rect">
            <a:avLst/>
          </a:prstGeom>
        </p:spPr>
      </p:pic>
      <p:sp>
        <p:nvSpPr>
          <p:cNvPr id="4" name="矩形: 圆角 3"/>
          <p:cNvSpPr/>
          <p:nvPr/>
        </p:nvSpPr>
        <p:spPr>
          <a:xfrm>
            <a:off x="2990129" y="4506715"/>
            <a:ext cx="8975751" cy="78893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i="0" u="none" strike="noStrike" kern="1200" cap="none" spc="0" normalizeH="0" baseline="0" noProof="0" dirty="0">
                <a:ln>
                  <a:noFill/>
                </a:ln>
                <a:solidFill>
                  <a:srgbClr val="000000"/>
                </a:solidFill>
                <a:effectLst/>
                <a:uLnTx/>
                <a:uFillTx/>
                <a:cs typeface="+mn-ea"/>
                <a:sym typeface="+mn-lt"/>
              </a:rPr>
              <a:t>（</a:t>
            </a:r>
            <a:r>
              <a:rPr kumimoji="0" lang="en-US" altLang="zh-CN" i="0" u="none" strike="noStrike" kern="1200" cap="none" spc="0" normalizeH="0" baseline="0" noProof="0" dirty="0">
                <a:ln>
                  <a:noFill/>
                </a:ln>
                <a:solidFill>
                  <a:srgbClr val="000000"/>
                </a:solidFill>
                <a:effectLst/>
                <a:uLnTx/>
                <a:uFillTx/>
                <a:cs typeface="+mn-ea"/>
                <a:sym typeface="+mn-lt"/>
              </a:rPr>
              <a:t>4</a:t>
            </a:r>
            <a:r>
              <a:rPr kumimoji="0" lang="zh-CN" altLang="en-US" i="0" u="none" strike="noStrike" kern="1200" cap="none" spc="0" normalizeH="0" baseline="0" noProof="0" dirty="0">
                <a:ln>
                  <a:noFill/>
                </a:ln>
                <a:solidFill>
                  <a:srgbClr val="000000"/>
                </a:solidFill>
                <a:effectLst/>
                <a:uLnTx/>
                <a:uFillTx/>
                <a:cs typeface="+mn-ea"/>
                <a:sym typeface="+mn-lt"/>
              </a:rPr>
              <a:t>） 时间轴面板</a:t>
            </a:r>
            <a:r>
              <a:rPr kumimoji="0" lang="en-US" altLang="zh-CN" i="0" u="none" strike="noStrike" kern="1200" cap="none" spc="0" normalizeH="0" baseline="0" noProof="0" dirty="0">
                <a:ln>
                  <a:noFill/>
                </a:ln>
                <a:solidFill>
                  <a:srgbClr val="000000"/>
                </a:solidFill>
                <a:effectLst/>
                <a:uLnTx/>
                <a:uFillTx/>
                <a:cs typeface="+mn-ea"/>
                <a:sym typeface="+mn-lt"/>
              </a:rPr>
              <a:t>:</a:t>
            </a:r>
            <a:r>
              <a:rPr kumimoji="0" lang="zh-CN" altLang="en-US" i="0" u="none" strike="noStrike" kern="1200" cap="none" spc="0" normalizeH="0" baseline="0" noProof="0" dirty="0">
                <a:ln>
                  <a:noFill/>
                </a:ln>
                <a:solidFill>
                  <a:srgbClr val="000000"/>
                </a:solidFill>
                <a:effectLst/>
                <a:uLnTx/>
                <a:uFillTx/>
                <a:cs typeface="+mn-ea"/>
                <a:sym typeface="+mn-lt"/>
              </a:rPr>
              <a:t>可以在该面板中对素材进行剪裁、调整时间和添加特效等操作，如图所示。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7" name="图片 6"/>
          <p:cNvPicPr>
            <a:picLocks noChangeAspect="1"/>
          </p:cNvPicPr>
          <p:nvPr/>
        </p:nvPicPr>
        <p:blipFill>
          <a:blip r:embed="rId3"/>
          <a:stretch>
            <a:fillRect/>
          </a:stretch>
        </p:blipFill>
        <p:spPr>
          <a:xfrm>
            <a:off x="3052014" y="5370517"/>
            <a:ext cx="7105451" cy="1268139"/>
          </a:xfrm>
          <a:prstGeom prst="rect">
            <a:avLst/>
          </a:prstGeom>
        </p:spPr>
      </p:pic>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501792" y="857250"/>
            <a:ext cx="1415772" cy="461665"/>
          </a:xfrm>
          <a:prstGeom prst="rect">
            <a:avLst/>
          </a:prstGeom>
          <a:noFill/>
        </p:spPr>
        <p:txBody>
          <a:bodyPr wrap="none" rtlCol="0">
            <a:spAutoFit/>
          </a:bodyPr>
          <a:lstStyle>
            <a:defPPr>
              <a:defRPr lang="zh-CN"/>
            </a:defPPr>
            <a:lvl1pPr algn="ctr">
              <a:defRPr sz="2400">
                <a:solidFill>
                  <a:schemeClr val="tx1">
                    <a:lumMod val="75000"/>
                    <a:lumOff val="25000"/>
                  </a:schemeClr>
                </a:solidFill>
              </a:defRPr>
            </a:lvl1pPr>
          </a:lstStyle>
          <a:p>
            <a:r>
              <a:rPr lang="zh-CN" altLang="en-US" dirty="0"/>
              <a:t>本节概论</a:t>
            </a:r>
            <a:endParaRPr lang="zh-CN" altLang="en-US" dirty="0"/>
          </a:p>
        </p:txBody>
      </p:sp>
      <p:sp>
        <p:nvSpPr>
          <p:cNvPr id="44" name="文本框 43"/>
          <p:cNvSpPr txBox="1"/>
          <p:nvPr/>
        </p:nvSpPr>
        <p:spPr>
          <a:xfrm>
            <a:off x="194013" y="2027709"/>
            <a:ext cx="2031325" cy="461665"/>
          </a:xfrm>
          <a:prstGeom prst="rect">
            <a:avLst/>
          </a:prstGeom>
          <a:noFill/>
        </p:spPr>
        <p:txBody>
          <a:bodyPr wrap="none" rtlCol="0">
            <a:spAutoFit/>
          </a:bodyPr>
          <a:lstStyle/>
          <a:p>
            <a:pPr algn="ctr"/>
            <a:r>
              <a:rPr lang="zh-CN" altLang="en-US" sz="2400" b="1" dirty="0">
                <a:solidFill>
                  <a:schemeClr val="bg1"/>
                </a:solidFill>
              </a:rPr>
              <a:t>标准工作界面</a:t>
            </a:r>
            <a:endParaRPr lang="zh-CN" altLang="en-US" sz="2400" b="1" dirty="0">
              <a:solidFill>
                <a:schemeClr val="bg1"/>
              </a:solidFill>
            </a:endParaRPr>
          </a:p>
        </p:txBody>
      </p:sp>
      <p:sp>
        <p:nvSpPr>
          <p:cNvPr id="45" name="文本框 44"/>
          <p:cNvSpPr txBox="1"/>
          <p:nvPr/>
        </p:nvSpPr>
        <p:spPr>
          <a:xfrm>
            <a:off x="40123" y="3198168"/>
            <a:ext cx="2339102" cy="830997"/>
          </a:xfrm>
          <a:prstGeom prst="rect">
            <a:avLst/>
          </a:prstGeom>
          <a:noFill/>
        </p:spPr>
        <p:txBody>
          <a:bodyPr wrap="none" rtlCol="0">
            <a:spAutoFit/>
          </a:bodyPr>
          <a:lstStyle/>
          <a:p>
            <a:pPr algn="ctr"/>
            <a:r>
              <a:rPr lang="zh-CN" altLang="en-US" sz="2400" dirty="0">
                <a:solidFill>
                  <a:schemeClr val="tx1">
                    <a:lumMod val="75000"/>
                    <a:lumOff val="25000"/>
                  </a:schemeClr>
                </a:solidFill>
              </a:rPr>
              <a:t>打开、关闭、</a:t>
            </a:r>
            <a:endParaRPr lang="en-US" altLang="zh-CN" sz="2400" dirty="0">
              <a:solidFill>
                <a:schemeClr val="tx1">
                  <a:lumMod val="75000"/>
                  <a:lumOff val="25000"/>
                </a:schemeClr>
              </a:solidFill>
            </a:endParaRPr>
          </a:p>
          <a:p>
            <a:pPr algn="ctr"/>
            <a:r>
              <a:rPr lang="zh-CN" altLang="en-US" sz="2400" dirty="0">
                <a:solidFill>
                  <a:schemeClr val="tx1">
                    <a:lumMod val="75000"/>
                    <a:lumOff val="25000"/>
                  </a:schemeClr>
                </a:solidFill>
              </a:rPr>
              <a:t>显示面板或窗口</a:t>
            </a:r>
            <a:endParaRPr lang="zh-CN" altLang="en-US" sz="2400" dirty="0">
              <a:solidFill>
                <a:schemeClr val="tx1">
                  <a:lumMod val="75000"/>
                  <a:lumOff val="25000"/>
                </a:schemeClr>
              </a:solidFill>
            </a:endParaRPr>
          </a:p>
        </p:txBody>
      </p:sp>
      <p:sp>
        <p:nvSpPr>
          <p:cNvPr id="48" name="等腰三角形 47"/>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p:cNvSpPr/>
          <p:nvPr/>
        </p:nvSpPr>
        <p:spPr>
          <a:xfrm>
            <a:off x="3845329" y="1327037"/>
            <a:ext cx="2991917" cy="399409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cs typeface="+mn-ea"/>
                <a:sym typeface="+mn-lt"/>
              </a:rPr>
              <a:t>（</a:t>
            </a:r>
            <a:r>
              <a:rPr kumimoji="0" lang="en-US" altLang="zh-CN" sz="2000" i="0" u="none" strike="noStrike" kern="1200" cap="none" spc="0" normalizeH="0" baseline="0" noProof="0" dirty="0">
                <a:ln>
                  <a:noFill/>
                </a:ln>
                <a:solidFill>
                  <a:srgbClr val="000000"/>
                </a:solidFill>
                <a:effectLst/>
                <a:uLnTx/>
                <a:uFillTx/>
                <a:cs typeface="+mn-ea"/>
                <a:sym typeface="+mn-lt"/>
              </a:rPr>
              <a:t>5</a:t>
            </a:r>
            <a:r>
              <a:rPr kumimoji="0" lang="zh-CN" altLang="en-US" sz="2000" i="0" u="none" strike="noStrike" kern="1200" cap="none" spc="0" normalizeH="0" baseline="0" noProof="0" dirty="0">
                <a:ln>
                  <a:noFill/>
                </a:ln>
                <a:solidFill>
                  <a:srgbClr val="000000"/>
                </a:solidFill>
                <a:effectLst/>
                <a:uLnTx/>
                <a:uFillTx/>
                <a:cs typeface="+mn-ea"/>
                <a:sym typeface="+mn-lt"/>
              </a:rPr>
              <a:t>）其他工具面板</a:t>
            </a:r>
            <a:r>
              <a:rPr kumimoji="0" lang="en-US" altLang="zh-CN" sz="2000" i="0" u="none" strike="noStrike" kern="1200" cap="none" spc="0" normalizeH="0" baseline="0" noProof="0" dirty="0">
                <a:ln>
                  <a:noFill/>
                </a:ln>
                <a:solidFill>
                  <a:srgbClr val="000000"/>
                </a:solidFill>
                <a:effectLst/>
                <a:uLnTx/>
                <a:uFillTx/>
                <a:cs typeface="+mn-ea"/>
                <a:sym typeface="+mn-lt"/>
              </a:rPr>
              <a:t>:</a:t>
            </a:r>
            <a:r>
              <a:rPr kumimoji="0" lang="zh-CN" altLang="en-US" sz="2000" i="0" u="none" strike="noStrike" kern="1200" cap="none" spc="0" normalizeH="0" baseline="0" noProof="0" dirty="0">
                <a:ln>
                  <a:noFill/>
                </a:ln>
                <a:solidFill>
                  <a:srgbClr val="000000"/>
                </a:solidFill>
                <a:effectLst/>
                <a:uLnTx/>
                <a:uFillTx/>
                <a:cs typeface="+mn-ea"/>
                <a:sym typeface="+mn-lt"/>
              </a:rPr>
              <a:t>该部分包含了“信息”、“音频”、“预览”、“效果和预设”等面板，如图所示。</a:t>
            </a:r>
            <a:endParaRPr kumimoji="0" lang="zh-CN" altLang="en-US" sz="2000" i="0" u="none" strike="noStrike" kern="1200" cap="none" spc="0" normalizeH="0" baseline="0" noProof="0" dirty="0">
              <a:ln>
                <a:noFill/>
              </a:ln>
              <a:solidFill>
                <a:srgbClr val="000000"/>
              </a:solidFill>
              <a:effectLst/>
              <a:uLnTx/>
              <a:uFillTx/>
              <a:cs typeface="+mn-ea"/>
              <a:sym typeface="+mn-lt"/>
            </a:endParaRPr>
          </a:p>
        </p:txBody>
      </p:sp>
      <p:pic>
        <p:nvPicPr>
          <p:cNvPr id="2" name="图片 1"/>
          <p:cNvPicPr>
            <a:picLocks noChangeAspect="1"/>
          </p:cNvPicPr>
          <p:nvPr/>
        </p:nvPicPr>
        <p:blipFill>
          <a:blip r:embed="rId1"/>
          <a:stretch>
            <a:fillRect/>
          </a:stretch>
        </p:blipFill>
        <p:spPr>
          <a:xfrm>
            <a:off x="8244231" y="471642"/>
            <a:ext cx="2077516" cy="6002578"/>
          </a:xfrm>
          <a:prstGeom prst="rect">
            <a:avLst/>
          </a:prstGeom>
        </p:spPr>
      </p:pic>
    </p:spTree>
    <p:custDataLst>
      <p:tags r:id="rId2"/>
    </p:custDataLst>
  </p:cSld>
  <p:clrMapOvr>
    <a:masterClrMapping/>
  </p:clrMapOvr>
</p:sld>
</file>

<file path=ppt/tags/tag1.xml><?xml version="1.0" encoding="utf-8"?>
<p:tagLst xmlns:p="http://schemas.openxmlformats.org/presentationml/2006/main">
  <p:tag name="KSO_WM_DIAGRAM_VIRTUALLY_FRAME" val="{&quot;height&quot;:364.6182677165354,&quot;left&quot;:39.51094488188976,&quot;top&quot;:107.88173228346457,&quot;width&quot;:890.9189763779528}"/>
</p:tagLst>
</file>

<file path=ppt/tags/tag10.xml><?xml version="1.0" encoding="utf-8"?>
<p:tagLst xmlns:p="http://schemas.openxmlformats.org/presentationml/2006/main">
  <p:tag name="KSO_WM_DIAGRAM_VIRTUALLY_FRAME" val="{&quot;height&quot;:364.6182677165354,&quot;left&quot;:39.51094488188976,&quot;top&quot;:107.88173228346457,&quot;width&quot;:890.9189763779528}"/>
</p:tagLst>
</file>

<file path=ppt/tags/tag100.xml><?xml version="1.0" encoding="utf-8"?>
<p:tagLst xmlns:p="http://schemas.openxmlformats.org/presentationml/2006/main">
  <p:tag name="COMMONDATA" val="eyJoZGlkIjoiOTBkYmQ4ODUyMzM0NjY3ODk5ZDU1YmE3MTljNTEyYzAifQ=="/>
  <p:tag name="commondata" val="eyJoZGlkIjoiMjQ0NWZiN2FmNGU3N2Q0NDI2ZTEwNmI4YjE2M2QxZjkifQ=="/>
</p:tagLst>
</file>

<file path=ppt/tags/tag11.xml><?xml version="1.0" encoding="utf-8"?>
<p:tagLst xmlns:p="http://schemas.openxmlformats.org/presentationml/2006/main">
  <p:tag name="KSO_WM_DIAGRAM_VIRTUALLY_FRAME" val="{&quot;height&quot;:364.6182677165354,&quot;left&quot;:39.51094488188976,&quot;top&quot;:107.88173228346457,&quot;width&quot;:890.9189763779528}"/>
</p:tagLst>
</file>

<file path=ppt/tags/tag12.xml><?xml version="1.0" encoding="utf-8"?>
<p:tagLst xmlns:p="http://schemas.openxmlformats.org/presentationml/2006/main">
  <p:tag name="ISLIDE.ICON" val="#167752;"/>
</p:tagLst>
</file>

<file path=ppt/tags/tag13.xml><?xml version="1.0" encoding="utf-8"?>
<p:tagLst xmlns:p="http://schemas.openxmlformats.org/presentationml/2006/main">
  <p:tag name="KSO_WM_DIAGRAM_VIRTUALLY_FRAME" val="{&quot;height&quot;:402.55811023622044,&quot;left&quot;:426.5033858267717,&quot;top&quot;:68.72094488188976,&quot;width&quot;:371.17881889763777}"/>
</p:tagLst>
</file>

<file path=ppt/tags/tag14.xml><?xml version="1.0" encoding="utf-8"?>
<p:tagLst xmlns:p="http://schemas.openxmlformats.org/presentationml/2006/main">
  <p:tag name="KSO_WM_DIAGRAM_VIRTUALLY_FRAME" val="{&quot;height&quot;:402.55811023622044,&quot;left&quot;:426.5033858267717,&quot;top&quot;:68.72094488188976,&quot;width&quot;:371.17881889763777}"/>
</p:tagLst>
</file>

<file path=ppt/tags/tag15.xml><?xml version="1.0" encoding="utf-8"?>
<p:tagLst xmlns:p="http://schemas.openxmlformats.org/presentationml/2006/main">
  <p:tag name="KSO_WM_DIAGRAM_VIRTUALLY_FRAME" val="{&quot;height&quot;:402.55811023622044,&quot;left&quot;:426.5033858267717,&quot;top&quot;:68.72094488188976,&quot;width&quot;:371.17881889763777}"/>
</p:tagLst>
</file>

<file path=ppt/tags/tag16.xml><?xml version="1.0" encoding="utf-8"?>
<p:tagLst xmlns:p="http://schemas.openxmlformats.org/presentationml/2006/main">
  <p:tag name="KSO_WM_DIAGRAM_VIRTUALLY_FRAME" val="{&quot;height&quot;:402.55811023622044,&quot;left&quot;:426.5033858267717,&quot;top&quot;:68.72094488188976,&quot;width&quot;:371.17881889763777}"/>
</p:tagLst>
</file>

<file path=ppt/tags/tag17.xml><?xml version="1.0" encoding="utf-8"?>
<p:tagLst xmlns:p="http://schemas.openxmlformats.org/presentationml/2006/main">
  <p:tag name="KSO_WM_DIAGRAM_VIRTUALLY_FRAME" val="{&quot;height&quot;:402.55811023622044,&quot;left&quot;:426.5033858267717,&quot;top&quot;:68.72094488188976,&quot;width&quot;:371.17881889763777}"/>
</p:tagLst>
</file>

<file path=ppt/tags/tag18.xml><?xml version="1.0" encoding="utf-8"?>
<p:tagLst xmlns:p="http://schemas.openxmlformats.org/presentationml/2006/main">
  <p:tag name="KSO_WM_DIAGRAM_VIRTUALLY_FRAME" val="{&quot;height&quot;:402.55811023622044,&quot;left&quot;:426.5033858267717,&quot;top&quot;:68.72094488188976,&quot;width&quot;:371.17881889763777}"/>
</p:tagLst>
</file>

<file path=ppt/tags/tag19.xml><?xml version="1.0" encoding="utf-8"?>
<p:tagLst xmlns:p="http://schemas.openxmlformats.org/presentationml/2006/main">
  <p:tag name="KSO_WM_DIAGRAM_VIRTUALLY_FRAME" val="{&quot;height&quot;:402.55811023622044,&quot;left&quot;:426.5033858267717,&quot;top&quot;:68.72094488188976,&quot;width&quot;:371.17881889763777}"/>
</p:tagLst>
</file>

<file path=ppt/tags/tag2.xml><?xml version="1.0" encoding="utf-8"?>
<p:tagLst xmlns:p="http://schemas.openxmlformats.org/presentationml/2006/main">
  <p:tag name="KSO_WM_DIAGRAM_VIRTUALLY_FRAME" val="{&quot;height&quot;:364.6182677165354,&quot;left&quot;:39.51094488188976,&quot;top&quot;:107.88173228346457,&quot;width&quot;:890.9189763779528}"/>
</p:tagLst>
</file>

<file path=ppt/tags/tag20.xml><?xml version="1.0" encoding="utf-8"?>
<p:tagLst xmlns:p="http://schemas.openxmlformats.org/presentationml/2006/main">
  <p:tag name="KSO_WM_DIAGRAM_VIRTUALLY_FRAME" val="{&quot;height&quot;:402.55811023622044,&quot;left&quot;:426.5033858267717,&quot;top&quot;:68.72094488188976,&quot;width&quot;:371.17881889763777}"/>
</p:tagLst>
</file>

<file path=ppt/tags/tag21.xml><?xml version="1.0" encoding="utf-8"?>
<p:tagLst xmlns:p="http://schemas.openxmlformats.org/presentationml/2006/main">
  <p:tag name="KSO_WM_DIAGRAM_VIRTUALLY_FRAME" val="{&quot;height&quot;:402.55811023622044,&quot;left&quot;:426.5033858267717,&quot;top&quot;:68.72094488188976,&quot;width&quot;:371.17881889763777}"/>
</p:tagLst>
</file>

<file path=ppt/tags/tag22.xml><?xml version="1.0" encoding="utf-8"?>
<p:tagLst xmlns:p="http://schemas.openxmlformats.org/presentationml/2006/main">
  <p:tag name="KSO_WM_DIAGRAM_VIRTUALLY_FRAME" val="{&quot;height&quot;:402.55811023622044,&quot;left&quot;:426.5033858267717,&quot;top&quot;:68.72094488188976,&quot;width&quot;:371.17881889763777}"/>
</p:tagLst>
</file>

<file path=ppt/tags/tag23.xml><?xml version="1.0" encoding="utf-8"?>
<p:tagLst xmlns:p="http://schemas.openxmlformats.org/presentationml/2006/main">
  <p:tag name="KSO_WM_DIAGRAM_VIRTUALLY_FRAME" val="{&quot;height&quot;:402.55811023622044,&quot;left&quot;:426.5033858267717,&quot;top&quot;:68.72094488188976,&quot;width&quot;:371.17881889763777}"/>
</p:tagLst>
</file>

<file path=ppt/tags/tag24.xml><?xml version="1.0" encoding="utf-8"?>
<p:tagLst xmlns:p="http://schemas.openxmlformats.org/presentationml/2006/main">
  <p:tag name="KSO_WM_DIAGRAM_VIRTUALLY_FRAME" val="{&quot;height&quot;:402.55811023622044,&quot;left&quot;:426.5033858267717,&quot;top&quot;:68.72094488188976,&quot;width&quot;:371.17881889763777}"/>
</p:tagLst>
</file>

<file path=ppt/tags/tag25.xml><?xml version="1.0" encoding="utf-8"?>
<p:tagLst xmlns:p="http://schemas.openxmlformats.org/presentationml/2006/main">
  <p:tag name="KSO_WM_DIAGRAM_VIRTUALLY_FRAME" val="{&quot;height&quot;:402.55811023622044,&quot;left&quot;:426.5033858267717,&quot;top&quot;:68.72094488188976,&quot;width&quot;:371.17881889763777}"/>
</p:tagLst>
</file>

<file path=ppt/tags/tag26.xml><?xml version="1.0" encoding="utf-8"?>
<p:tagLst xmlns:p="http://schemas.openxmlformats.org/presentationml/2006/main">
  <p:tag name="KSO_WM_DIAGRAM_VIRTUALLY_FRAME" val="{&quot;height&quot;:402.55811023622044,&quot;left&quot;:426.5033858267717,&quot;top&quot;:68.72094488188976,&quot;width&quot;:371.17881889763777}"/>
</p:tagLst>
</file>

<file path=ppt/tags/tag27.xml><?xml version="1.0" encoding="utf-8"?>
<p:tagLst xmlns:p="http://schemas.openxmlformats.org/presentationml/2006/main">
  <p:tag name="KSO_WM_DIAGRAM_VIRTUALLY_FRAME" val="{&quot;height&quot;:402.55811023622044,&quot;left&quot;:426.5033858267717,&quot;top&quot;:68.72094488188976,&quot;width&quot;:371.17881889763777}"/>
</p:tagLst>
</file>

<file path=ppt/tags/tag28.xml><?xml version="1.0" encoding="utf-8"?>
<p:tagLst xmlns:p="http://schemas.openxmlformats.org/presentationml/2006/main">
  <p:tag name="ISLIDE.ICON" val="#167752;"/>
</p:tagLst>
</file>

<file path=ppt/tags/tag29.xml><?xml version="1.0" encoding="utf-8"?>
<p:tagLst xmlns:p="http://schemas.openxmlformats.org/presentationml/2006/main">
  <p:tag name="ISLIDE.ICON" val="#167752;"/>
</p:tagLst>
</file>

<file path=ppt/tags/tag3.xml><?xml version="1.0" encoding="utf-8"?>
<p:tagLst xmlns:p="http://schemas.openxmlformats.org/presentationml/2006/main">
  <p:tag name="KSO_WM_DIAGRAM_VIRTUALLY_FRAME" val="{&quot;height&quot;:364.6182677165354,&quot;left&quot;:39.51094488188976,&quot;top&quot;:107.88173228346457,&quot;width&quot;:890.9189763779528}"/>
</p:tagLst>
</file>

<file path=ppt/tags/tag30.xml><?xml version="1.0" encoding="utf-8"?>
<p:tagLst xmlns:p="http://schemas.openxmlformats.org/presentationml/2006/main">
  <p:tag name="ISLIDE.ICON" val="#167752;"/>
</p:tagLst>
</file>

<file path=ppt/tags/tag31.xml><?xml version="1.0" encoding="utf-8"?>
<p:tagLst xmlns:p="http://schemas.openxmlformats.org/presentationml/2006/main">
  <p:tag name="ISLIDE.ICON" val="#167752;"/>
</p:tagLst>
</file>

<file path=ppt/tags/tag32.xml><?xml version="1.0" encoding="utf-8"?>
<p:tagLst xmlns:p="http://schemas.openxmlformats.org/presentationml/2006/main">
  <p:tag name="ISLIDE.ICON" val="#167752;"/>
</p:tagLst>
</file>

<file path=ppt/tags/tag33.xml><?xml version="1.0" encoding="utf-8"?>
<p:tagLst xmlns:p="http://schemas.openxmlformats.org/presentationml/2006/main">
  <p:tag name="ISLIDE.ICON" val="#167752;"/>
</p:tagLst>
</file>

<file path=ppt/tags/tag34.xml><?xml version="1.0" encoding="utf-8"?>
<p:tagLst xmlns:p="http://schemas.openxmlformats.org/presentationml/2006/main">
  <p:tag name="ISLIDE.ICON" val="#167752;"/>
</p:tagLst>
</file>

<file path=ppt/tags/tag35.xml><?xml version="1.0" encoding="utf-8"?>
<p:tagLst xmlns:p="http://schemas.openxmlformats.org/presentationml/2006/main">
  <p:tag name="ISLIDE.ICON" val="#167752;#48750;"/>
</p:tagLst>
</file>

<file path=ppt/tags/tag36.xml><?xml version="1.0" encoding="utf-8"?>
<p:tagLst xmlns:p="http://schemas.openxmlformats.org/presentationml/2006/main">
  <p:tag name="ISLIDE.ICON" val="#167752;"/>
</p:tagLst>
</file>

<file path=ppt/tags/tag37.xml><?xml version="1.0" encoding="utf-8"?>
<p:tagLst xmlns:p="http://schemas.openxmlformats.org/presentationml/2006/main">
  <p:tag name="ISLIDE.ICON" val="#167752;"/>
</p:tagLst>
</file>

<file path=ppt/tags/tag38.xml><?xml version="1.0" encoding="utf-8"?>
<p:tagLst xmlns:p="http://schemas.openxmlformats.org/presentationml/2006/main">
  <p:tag name="ISLIDE.ICON" val="#167752;"/>
</p:tagLst>
</file>

<file path=ppt/tags/tag39.xml><?xml version="1.0" encoding="utf-8"?>
<p:tagLst xmlns:p="http://schemas.openxmlformats.org/presentationml/2006/main">
  <p:tag name="ISLIDE.ICON" val="#167752;"/>
</p:tagLst>
</file>

<file path=ppt/tags/tag4.xml><?xml version="1.0" encoding="utf-8"?>
<p:tagLst xmlns:p="http://schemas.openxmlformats.org/presentationml/2006/main">
  <p:tag name="KSO_WM_DIAGRAM_VIRTUALLY_FRAME" val="{&quot;height&quot;:364.6182677165354,&quot;left&quot;:39.51094488188976,&quot;top&quot;:107.88173228346457,&quot;width&quot;:890.9189763779528}"/>
</p:tagLst>
</file>

<file path=ppt/tags/tag40.xml><?xml version="1.0" encoding="utf-8"?>
<p:tagLst xmlns:p="http://schemas.openxmlformats.org/presentationml/2006/main">
  <p:tag name="ISLIDE.ICON" val="#167752;"/>
</p:tagLst>
</file>

<file path=ppt/tags/tag41.xml><?xml version="1.0" encoding="utf-8"?>
<p:tagLst xmlns:p="http://schemas.openxmlformats.org/presentationml/2006/main">
  <p:tag name="ISLIDE.ICON" val="#167752;"/>
</p:tagLst>
</file>

<file path=ppt/tags/tag42.xml><?xml version="1.0" encoding="utf-8"?>
<p:tagLst xmlns:p="http://schemas.openxmlformats.org/presentationml/2006/main">
  <p:tag name="ISLIDE.ICON" val="#167752;"/>
</p:tagLst>
</file>

<file path=ppt/tags/tag43.xml><?xml version="1.0" encoding="utf-8"?>
<p:tagLst xmlns:p="http://schemas.openxmlformats.org/presentationml/2006/main">
  <p:tag name="ISLIDE.ICON" val="#167752;"/>
</p:tagLst>
</file>

<file path=ppt/tags/tag44.xml><?xml version="1.0" encoding="utf-8"?>
<p:tagLst xmlns:p="http://schemas.openxmlformats.org/presentationml/2006/main">
  <p:tag name="ISLIDE.ICON" val="#167752;"/>
</p:tagLst>
</file>

<file path=ppt/tags/tag45.xml><?xml version="1.0" encoding="utf-8"?>
<p:tagLst xmlns:p="http://schemas.openxmlformats.org/presentationml/2006/main">
  <p:tag name="ISLIDE.ICON" val="#167752;"/>
</p:tagLst>
</file>

<file path=ppt/tags/tag46.xml><?xml version="1.0" encoding="utf-8"?>
<p:tagLst xmlns:p="http://schemas.openxmlformats.org/presentationml/2006/main">
  <p:tag name="ISLIDE.ICON" val="#167752;"/>
</p:tagLst>
</file>

<file path=ppt/tags/tag47.xml><?xml version="1.0" encoding="utf-8"?>
<p:tagLst xmlns:p="http://schemas.openxmlformats.org/presentationml/2006/main">
  <p:tag name="ISLIDE.ICON" val="#167752;"/>
</p:tagLst>
</file>

<file path=ppt/tags/tag48.xml><?xml version="1.0" encoding="utf-8"?>
<p:tagLst xmlns:p="http://schemas.openxmlformats.org/presentationml/2006/main">
  <p:tag name="ISLIDE.ICON" val="#167752;"/>
</p:tagLst>
</file>

<file path=ppt/tags/tag49.xml><?xml version="1.0" encoding="utf-8"?>
<p:tagLst xmlns:p="http://schemas.openxmlformats.org/presentationml/2006/main">
  <p:tag name="ISLIDE.ICON" val="#167752;"/>
</p:tagLst>
</file>

<file path=ppt/tags/tag5.xml><?xml version="1.0" encoding="utf-8"?>
<p:tagLst xmlns:p="http://schemas.openxmlformats.org/presentationml/2006/main">
  <p:tag name="KSO_WM_DIAGRAM_VIRTUALLY_FRAME" val="{&quot;height&quot;:364.6182677165354,&quot;left&quot;:39.51094488188976,&quot;top&quot;:107.88173228346457,&quot;width&quot;:890.9189763779528}"/>
</p:tagLst>
</file>

<file path=ppt/tags/tag50.xml><?xml version="1.0" encoding="utf-8"?>
<p:tagLst xmlns:p="http://schemas.openxmlformats.org/presentationml/2006/main">
  <p:tag name="ISLIDE.ICON" val="#167752;"/>
</p:tagLst>
</file>

<file path=ppt/tags/tag51.xml><?xml version="1.0" encoding="utf-8"?>
<p:tagLst xmlns:p="http://schemas.openxmlformats.org/presentationml/2006/main">
  <p:tag name="ISLIDE.ICON" val="#167752;"/>
</p:tagLst>
</file>

<file path=ppt/tags/tag52.xml><?xml version="1.0" encoding="utf-8"?>
<p:tagLst xmlns:p="http://schemas.openxmlformats.org/presentationml/2006/main">
  <p:tag name="ISLIDE.ICON" val="#167752;"/>
</p:tagLst>
</file>

<file path=ppt/tags/tag53.xml><?xml version="1.0" encoding="utf-8"?>
<p:tagLst xmlns:p="http://schemas.openxmlformats.org/presentationml/2006/main">
  <p:tag name="ISLIDE.ICON" val="#167752;"/>
</p:tagLst>
</file>

<file path=ppt/tags/tag54.xml><?xml version="1.0" encoding="utf-8"?>
<p:tagLst xmlns:p="http://schemas.openxmlformats.org/presentationml/2006/main">
  <p:tag name="ISLIDE.ICON" val="#167752;"/>
</p:tagLst>
</file>

<file path=ppt/tags/tag55.xml><?xml version="1.0" encoding="utf-8"?>
<p:tagLst xmlns:p="http://schemas.openxmlformats.org/presentationml/2006/main">
  <p:tag name="ISLIDE.ICON" val="#167752;"/>
</p:tagLst>
</file>

<file path=ppt/tags/tag56.xml><?xml version="1.0" encoding="utf-8"?>
<p:tagLst xmlns:p="http://schemas.openxmlformats.org/presentationml/2006/main">
  <p:tag name="ISLIDE.ICON" val="#167752;"/>
</p:tagLst>
</file>

<file path=ppt/tags/tag57.xml><?xml version="1.0" encoding="utf-8"?>
<p:tagLst xmlns:p="http://schemas.openxmlformats.org/presentationml/2006/main">
  <p:tag name="ISLIDE.ICON" val="#167752;"/>
</p:tagLst>
</file>

<file path=ppt/tags/tag58.xml><?xml version="1.0" encoding="utf-8"?>
<p:tagLst xmlns:p="http://schemas.openxmlformats.org/presentationml/2006/main">
  <p:tag name="ISLIDE.ICON" val="#167752;"/>
</p:tagLst>
</file>

<file path=ppt/tags/tag59.xml><?xml version="1.0" encoding="utf-8"?>
<p:tagLst xmlns:p="http://schemas.openxmlformats.org/presentationml/2006/main">
  <p:tag name="ISLIDE.ICON" val="#167752;"/>
</p:tagLst>
</file>

<file path=ppt/tags/tag6.xml><?xml version="1.0" encoding="utf-8"?>
<p:tagLst xmlns:p="http://schemas.openxmlformats.org/presentationml/2006/main">
  <p:tag name="ISLIDE.ICON" val="#167752;"/>
</p:tagLst>
</file>

<file path=ppt/tags/tag60.xml><?xml version="1.0" encoding="utf-8"?>
<p:tagLst xmlns:p="http://schemas.openxmlformats.org/presentationml/2006/main">
  <p:tag name="ISLIDE.ICON" val="#167752;"/>
</p:tagLst>
</file>

<file path=ppt/tags/tag61.xml><?xml version="1.0" encoding="utf-8"?>
<p:tagLst xmlns:p="http://schemas.openxmlformats.org/presentationml/2006/main">
  <p:tag name="ISLIDE.ICON" val="#167752;"/>
</p:tagLst>
</file>

<file path=ppt/tags/tag62.xml><?xml version="1.0" encoding="utf-8"?>
<p:tagLst xmlns:p="http://schemas.openxmlformats.org/presentationml/2006/main">
  <p:tag name="ISLIDE.ICON" val="#167752;"/>
</p:tagLst>
</file>

<file path=ppt/tags/tag63.xml><?xml version="1.0" encoding="utf-8"?>
<p:tagLst xmlns:p="http://schemas.openxmlformats.org/presentationml/2006/main">
  <p:tag name="ISLIDE.ICON" val="#167752;"/>
</p:tagLst>
</file>

<file path=ppt/tags/tag64.xml><?xml version="1.0" encoding="utf-8"?>
<p:tagLst xmlns:p="http://schemas.openxmlformats.org/presentationml/2006/main">
  <p:tag name="ISLIDE.ICON" val="#167752;"/>
</p:tagLst>
</file>

<file path=ppt/tags/tag65.xml><?xml version="1.0" encoding="utf-8"?>
<p:tagLst xmlns:p="http://schemas.openxmlformats.org/presentationml/2006/main">
  <p:tag name="ISLIDE.ICON" val="#167752;"/>
</p:tagLst>
</file>

<file path=ppt/tags/tag66.xml><?xml version="1.0" encoding="utf-8"?>
<p:tagLst xmlns:p="http://schemas.openxmlformats.org/presentationml/2006/main">
  <p:tag name="ISLIDE.ICON" val="#167752;"/>
</p:tagLst>
</file>

<file path=ppt/tags/tag67.xml><?xml version="1.0" encoding="utf-8"?>
<p:tagLst xmlns:p="http://schemas.openxmlformats.org/presentationml/2006/main">
  <p:tag name="ISLIDE.ICON" val="#167752;"/>
</p:tagLst>
</file>

<file path=ppt/tags/tag68.xml><?xml version="1.0" encoding="utf-8"?>
<p:tagLst xmlns:p="http://schemas.openxmlformats.org/presentationml/2006/main">
  <p:tag name="ISLIDE.ICON" val="#167752;"/>
</p:tagLst>
</file>

<file path=ppt/tags/tag69.xml><?xml version="1.0" encoding="utf-8"?>
<p:tagLst xmlns:p="http://schemas.openxmlformats.org/presentationml/2006/main">
  <p:tag name="ISLIDE.ICON" val="#167752;"/>
</p:tagLst>
</file>

<file path=ppt/tags/tag7.xml><?xml version="1.0" encoding="utf-8"?>
<p:tagLst xmlns:p="http://schemas.openxmlformats.org/presentationml/2006/main">
  <p:tag name="KSO_WM_DIAGRAM_VIRTUALLY_FRAME" val="{&quot;height&quot;:364.6182677165354,&quot;left&quot;:39.51094488188976,&quot;top&quot;:107.88173228346457,&quot;width&quot;:890.9189763779528}"/>
</p:tagLst>
</file>

<file path=ppt/tags/tag70.xml><?xml version="1.0" encoding="utf-8"?>
<p:tagLst xmlns:p="http://schemas.openxmlformats.org/presentationml/2006/main">
  <p:tag name="ISLIDE.ICON" val="#167752;#48750;"/>
</p:tagLst>
</file>

<file path=ppt/tags/tag71.xml><?xml version="1.0" encoding="utf-8"?>
<p:tagLst xmlns:p="http://schemas.openxmlformats.org/presentationml/2006/main">
  <p:tag name="ISLIDE.ICON" val="#167752;"/>
</p:tagLst>
</file>

<file path=ppt/tags/tag72.xml><?xml version="1.0" encoding="utf-8"?>
<p:tagLst xmlns:p="http://schemas.openxmlformats.org/presentationml/2006/main">
  <p:tag name="ISLIDE.ICON" val="#167752;"/>
</p:tagLst>
</file>

<file path=ppt/tags/tag73.xml><?xml version="1.0" encoding="utf-8"?>
<p:tagLst xmlns:p="http://schemas.openxmlformats.org/presentationml/2006/main">
  <p:tag name="ISLIDE.ICON" val="#167752;"/>
</p:tagLst>
</file>

<file path=ppt/tags/tag74.xml><?xml version="1.0" encoding="utf-8"?>
<p:tagLst xmlns:p="http://schemas.openxmlformats.org/presentationml/2006/main">
  <p:tag name="ISLIDE.ICON" val="#167752;"/>
</p:tagLst>
</file>

<file path=ppt/tags/tag75.xml><?xml version="1.0" encoding="utf-8"?>
<p:tagLst xmlns:p="http://schemas.openxmlformats.org/presentationml/2006/main">
  <p:tag name="ISLIDE.ICON" val="#167752;"/>
</p:tagLst>
</file>

<file path=ppt/tags/tag76.xml><?xml version="1.0" encoding="utf-8"?>
<p:tagLst xmlns:p="http://schemas.openxmlformats.org/presentationml/2006/main">
  <p:tag name="ISLIDE.ICON" val="#167752;"/>
</p:tagLst>
</file>

<file path=ppt/tags/tag77.xml><?xml version="1.0" encoding="utf-8"?>
<p:tagLst xmlns:p="http://schemas.openxmlformats.org/presentationml/2006/main">
  <p:tag name="ISLIDE.ICON" val="#167752;"/>
</p:tagLst>
</file>

<file path=ppt/tags/tag78.xml><?xml version="1.0" encoding="utf-8"?>
<p:tagLst xmlns:p="http://schemas.openxmlformats.org/presentationml/2006/main">
  <p:tag name="ISLIDE.ICON" val="#167752;"/>
</p:tagLst>
</file>

<file path=ppt/tags/tag79.xml><?xml version="1.0" encoding="utf-8"?>
<p:tagLst xmlns:p="http://schemas.openxmlformats.org/presentationml/2006/main">
  <p:tag name="ISLIDE.ICON" val="#167752;"/>
</p:tagLst>
</file>

<file path=ppt/tags/tag8.xml><?xml version="1.0" encoding="utf-8"?>
<p:tagLst xmlns:p="http://schemas.openxmlformats.org/presentationml/2006/main">
  <p:tag name="KSO_WM_DIAGRAM_VIRTUALLY_FRAME" val="{&quot;height&quot;:364.6182677165354,&quot;left&quot;:39.51094488188976,&quot;top&quot;:107.88173228346457,&quot;width&quot;:890.9189763779528}"/>
</p:tagLst>
</file>

<file path=ppt/tags/tag80.xml><?xml version="1.0" encoding="utf-8"?>
<p:tagLst xmlns:p="http://schemas.openxmlformats.org/presentationml/2006/main">
  <p:tag name="ISLIDE.ICON" val="#167752;"/>
</p:tagLst>
</file>

<file path=ppt/tags/tag81.xml><?xml version="1.0" encoding="utf-8"?>
<p:tagLst xmlns:p="http://schemas.openxmlformats.org/presentationml/2006/main">
  <p:tag name="ISLIDE.ICON" val="#167752;"/>
</p:tagLst>
</file>

<file path=ppt/tags/tag82.xml><?xml version="1.0" encoding="utf-8"?>
<p:tagLst xmlns:p="http://schemas.openxmlformats.org/presentationml/2006/main">
  <p:tag name="ISLIDE.ICON" val="#167752;"/>
</p:tagLst>
</file>

<file path=ppt/tags/tag83.xml><?xml version="1.0" encoding="utf-8"?>
<p:tagLst xmlns:p="http://schemas.openxmlformats.org/presentationml/2006/main">
  <p:tag name="ISLIDE.ICON" val="#167752;"/>
</p:tagLst>
</file>

<file path=ppt/tags/tag84.xml><?xml version="1.0" encoding="utf-8"?>
<p:tagLst xmlns:p="http://schemas.openxmlformats.org/presentationml/2006/main">
  <p:tag name="ISLIDE.ICON" val="#167752;#48750;"/>
</p:tagLst>
</file>

<file path=ppt/tags/tag85.xml><?xml version="1.0" encoding="utf-8"?>
<p:tagLst xmlns:p="http://schemas.openxmlformats.org/presentationml/2006/main">
  <p:tag name="ISLIDE.ICON" val="#167752;"/>
</p:tagLst>
</file>

<file path=ppt/tags/tag86.xml><?xml version="1.0" encoding="utf-8"?>
<p:tagLst xmlns:p="http://schemas.openxmlformats.org/presentationml/2006/main">
  <p:tag name="ISLIDE.ICON" val="#167752;"/>
</p:tagLst>
</file>

<file path=ppt/tags/tag87.xml><?xml version="1.0" encoding="utf-8"?>
<p:tagLst xmlns:p="http://schemas.openxmlformats.org/presentationml/2006/main">
  <p:tag name="ISLIDE.ICON" val="#167752;"/>
</p:tagLst>
</file>

<file path=ppt/tags/tag88.xml><?xml version="1.0" encoding="utf-8"?>
<p:tagLst xmlns:p="http://schemas.openxmlformats.org/presentationml/2006/main">
  <p:tag name="ISLIDE.ICON" val="#167752;"/>
</p:tagLst>
</file>

<file path=ppt/tags/tag89.xml><?xml version="1.0" encoding="utf-8"?>
<p:tagLst xmlns:p="http://schemas.openxmlformats.org/presentationml/2006/main">
  <p:tag name="ISLIDE.ICON" val="#167752;"/>
</p:tagLst>
</file>

<file path=ppt/tags/tag9.xml><?xml version="1.0" encoding="utf-8"?>
<p:tagLst xmlns:p="http://schemas.openxmlformats.org/presentationml/2006/main">
  <p:tag name="KSO_WM_DIAGRAM_VIRTUALLY_FRAME" val="{&quot;height&quot;:364.6182677165354,&quot;left&quot;:39.51094488188976,&quot;top&quot;:107.88173228346457,&quot;width&quot;:890.9189763779528}"/>
</p:tagLst>
</file>

<file path=ppt/tags/tag90.xml><?xml version="1.0" encoding="utf-8"?>
<p:tagLst xmlns:p="http://schemas.openxmlformats.org/presentationml/2006/main">
  <p:tag name="ISLIDE.ICON" val="#167752;"/>
</p:tagLst>
</file>

<file path=ppt/tags/tag91.xml><?xml version="1.0" encoding="utf-8"?>
<p:tagLst xmlns:p="http://schemas.openxmlformats.org/presentationml/2006/main">
  <p:tag name="ISLIDE.ICON" val="#167752;"/>
</p:tagLst>
</file>

<file path=ppt/tags/tag92.xml><?xml version="1.0" encoding="utf-8"?>
<p:tagLst xmlns:p="http://schemas.openxmlformats.org/presentationml/2006/main">
  <p:tag name="ISLIDE.ICON" val="#167752;#48750;"/>
</p:tagLst>
</file>

<file path=ppt/tags/tag93.xml><?xml version="1.0" encoding="utf-8"?>
<p:tagLst xmlns:p="http://schemas.openxmlformats.org/presentationml/2006/main">
  <p:tag name="ISLIDE.ICON" val="#167752;"/>
</p:tagLst>
</file>

<file path=ppt/tags/tag94.xml><?xml version="1.0" encoding="utf-8"?>
<p:tagLst xmlns:p="http://schemas.openxmlformats.org/presentationml/2006/main">
  <p:tag name="ISLIDE.ICON" val="#167752;"/>
</p:tagLst>
</file>

<file path=ppt/tags/tag95.xml><?xml version="1.0" encoding="utf-8"?>
<p:tagLst xmlns:p="http://schemas.openxmlformats.org/presentationml/2006/main">
  <p:tag name="KSO_WM_DIAGRAM_VIRTUALLY_FRAME" val="{&quot;height&quot;:364.6182677165354,&quot;left&quot;:39.51094488188976,&quot;top&quot;:107.88173228346457,&quot;width&quot;:890.9189763779528}"/>
</p:tagLst>
</file>

<file path=ppt/tags/tag96.xml><?xml version="1.0" encoding="utf-8"?>
<p:tagLst xmlns:p="http://schemas.openxmlformats.org/presentationml/2006/main">
  <p:tag name="KSO_WM_DIAGRAM_VIRTUALLY_FRAME" val="{&quot;height&quot;:364.6182677165354,&quot;left&quot;:39.51094488188976,&quot;top&quot;:107.88173228346457,&quot;width&quot;:890.9189763779528}"/>
</p:tagLst>
</file>

<file path=ppt/tags/tag97.xml><?xml version="1.0" encoding="utf-8"?>
<p:tagLst xmlns:p="http://schemas.openxmlformats.org/presentationml/2006/main">
  <p:tag name="KSO_WM_DIAGRAM_VIRTUALLY_FRAME" val="{&quot;height&quot;:364.6182677165354,&quot;left&quot;:39.51094488188976,&quot;top&quot;:107.88173228346457,&quot;width&quot;:890.9189763779528}"/>
</p:tagLst>
</file>

<file path=ppt/tags/tag98.xml><?xml version="1.0" encoding="utf-8"?>
<p:tagLst xmlns:p="http://schemas.openxmlformats.org/presentationml/2006/main">
  <p:tag name="KSO_WM_DIAGRAM_VIRTUALLY_FRAME" val="{&quot;height&quot;:364.6182677165354,&quot;left&quot;:39.51094488188976,&quot;top&quot;:107.88173228346457,&quot;width&quot;:890.9189763779528}"/>
</p:tagLst>
</file>

<file path=ppt/tags/tag99.xml><?xml version="1.0" encoding="utf-8"?>
<p:tagLst xmlns:p="http://schemas.openxmlformats.org/presentationml/2006/main">
  <p:tag name="ISLIDE.ICON" val="#167752;"/>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324A7A"/>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13819</Words>
  <Application>WPS 演示</Application>
  <PresentationFormat>宽屏</PresentationFormat>
  <Paragraphs>1471</Paragraphs>
  <Slides>71</Slides>
  <Notes>19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71</vt:i4>
      </vt:variant>
    </vt:vector>
  </HeadingPairs>
  <TitlesOfParts>
    <vt:vector size="80" baseType="lpstr">
      <vt:lpstr>Arial</vt:lpstr>
      <vt:lpstr>宋体</vt:lpstr>
      <vt:lpstr>Wingdings</vt:lpstr>
      <vt:lpstr>微软雅黑</vt:lpstr>
      <vt:lpstr>等线</vt:lpstr>
      <vt:lpstr>Times New Roman</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朵朵妈</cp:lastModifiedBy>
  <cp:revision>4</cp:revision>
  <dcterms:created xsi:type="dcterms:W3CDTF">2022-12-20T13:09:00Z</dcterms:created>
  <dcterms:modified xsi:type="dcterms:W3CDTF">2024-06-11T02:38:56Z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6EB8C865D0F54AFD95AA1B19AC70CFFA_12</vt:lpwstr>
  </property>
  <property fmtid="{D5CDD505-2E9C-101B-9397-08002B2CF9AE}" pid="3" name="KSOProductBuildVer">
    <vt:lpwstr>2052-12.1.0.16929</vt:lpwstr>
  </property>
</Properties>
</file>